
<file path=[Content_Types].xml><?xml version="1.0" encoding="utf-8"?>
<Types xmlns="http://schemas.openxmlformats.org/package/2006/content-types">
  <Default Extension="xml" ContentType="application/xml"/>
  <Default Extension="jpg" ContentType="image/jpeg"/>
  <Default Extension="jpeg" ContentType="image/jpeg"/>
  <Default Extension="emf" ContentType="image/x-emf"/>
  <Default Extension="rels" ContentType="application/vnd.openxmlformats-package.relationships+xml"/>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9"/>
  </p:notesMasterIdLst>
  <p:sldIdLst>
    <p:sldId id="332" r:id="rId2"/>
    <p:sldId id="569" r:id="rId3"/>
    <p:sldId id="494" r:id="rId4"/>
    <p:sldId id="497" r:id="rId5"/>
    <p:sldId id="498" r:id="rId6"/>
    <p:sldId id="499" r:id="rId7"/>
    <p:sldId id="379" r:id="rId8"/>
    <p:sldId id="575" r:id="rId9"/>
    <p:sldId id="551" r:id="rId10"/>
    <p:sldId id="553" r:id="rId11"/>
    <p:sldId id="554" r:id="rId12"/>
    <p:sldId id="580" r:id="rId13"/>
    <p:sldId id="555" r:id="rId14"/>
    <p:sldId id="501" r:id="rId15"/>
    <p:sldId id="504" r:id="rId16"/>
    <p:sldId id="556" r:id="rId17"/>
    <p:sldId id="558" r:id="rId18"/>
    <p:sldId id="559" r:id="rId19"/>
    <p:sldId id="560" r:id="rId20"/>
    <p:sldId id="561" r:id="rId21"/>
    <p:sldId id="562" r:id="rId22"/>
    <p:sldId id="563" r:id="rId23"/>
    <p:sldId id="505" r:id="rId24"/>
    <p:sldId id="506" r:id="rId25"/>
    <p:sldId id="508" r:id="rId26"/>
    <p:sldId id="566" r:id="rId27"/>
    <p:sldId id="381" r:id="rId28"/>
    <p:sldId id="570" r:id="rId29"/>
    <p:sldId id="579" r:id="rId30"/>
    <p:sldId id="571" r:id="rId31"/>
    <p:sldId id="572" r:id="rId32"/>
    <p:sldId id="573" r:id="rId33"/>
    <p:sldId id="574" r:id="rId34"/>
    <p:sldId id="577" r:id="rId35"/>
    <p:sldId id="578" r:id="rId36"/>
    <p:sldId id="509" r:id="rId37"/>
    <p:sldId id="510" r:id="rId38"/>
    <p:sldId id="511" r:id="rId39"/>
    <p:sldId id="567" r:id="rId40"/>
    <p:sldId id="541" r:id="rId41"/>
    <p:sldId id="512" r:id="rId42"/>
    <p:sldId id="513" r:id="rId43"/>
    <p:sldId id="514" r:id="rId44"/>
    <p:sldId id="568" r:id="rId45"/>
    <p:sldId id="581" r:id="rId46"/>
    <p:sldId id="582" r:id="rId47"/>
    <p:sldId id="542" r:id="rId4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duction" id="{08B7FFE4-1C09-4C4E-B59C-4311B9E6C784}">
          <p14:sldIdLst>
            <p14:sldId id="332"/>
            <p14:sldId id="569"/>
            <p14:sldId id="494"/>
          </p14:sldIdLst>
        </p14:section>
        <p14:section name="Learning Segment 1" id="{7A644C0B-31F7-4E2D-BDEF-AA84B64BC118}">
          <p14:sldIdLst>
            <p14:sldId id="497"/>
            <p14:sldId id="498"/>
            <p14:sldId id="499"/>
            <p14:sldId id="379"/>
            <p14:sldId id="575"/>
            <p14:sldId id="551"/>
            <p14:sldId id="553"/>
            <p14:sldId id="554"/>
            <p14:sldId id="580"/>
            <p14:sldId id="555"/>
          </p14:sldIdLst>
        </p14:section>
        <p14:section name="Learning Segment 2" id="{62212E47-2ADF-46B5-8BE6-0D843A456193}">
          <p14:sldIdLst>
            <p14:sldId id="501"/>
            <p14:sldId id="504"/>
            <p14:sldId id="556"/>
            <p14:sldId id="558"/>
            <p14:sldId id="559"/>
            <p14:sldId id="560"/>
            <p14:sldId id="561"/>
            <p14:sldId id="562"/>
            <p14:sldId id="563"/>
            <p14:sldId id="505"/>
          </p14:sldIdLst>
        </p14:section>
        <p14:section name="Learning Segment 3" id="{DA15CF4C-01BD-48CD-9AD4-747E5314419C}">
          <p14:sldIdLst>
            <p14:sldId id="506"/>
            <p14:sldId id="508"/>
            <p14:sldId id="566"/>
            <p14:sldId id="381"/>
            <p14:sldId id="570"/>
            <p14:sldId id="579"/>
            <p14:sldId id="571"/>
            <p14:sldId id="572"/>
            <p14:sldId id="573"/>
            <p14:sldId id="574"/>
            <p14:sldId id="577"/>
            <p14:sldId id="578"/>
          </p14:sldIdLst>
        </p14:section>
        <p14:section name="Learning Segment 4" id="{EE2B1E30-B886-457A-8A46-397EFCBBD2DC}">
          <p14:sldIdLst>
            <p14:sldId id="509"/>
            <p14:sldId id="510"/>
            <p14:sldId id="511"/>
            <p14:sldId id="567"/>
            <p14:sldId id="541"/>
          </p14:sldIdLst>
        </p14:section>
        <p14:section name="Learning Segment 5" id="{51EFAE02-FD98-4813-9DFD-8C0122899C3D}">
          <p14:sldIdLst>
            <p14:sldId id="512"/>
            <p14:sldId id="513"/>
            <p14:sldId id="514"/>
            <p14:sldId id="568"/>
            <p14:sldId id="581"/>
            <p14:sldId id="582"/>
            <p14:sldId id="542"/>
          </p14:sldIdLst>
        </p14:section>
      </p14:sectionLst>
    </p:ex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FAF29"/>
    <a:srgbClr val="256800"/>
    <a:srgbClr val="583F34"/>
    <a:srgbClr val="FEF7F3"/>
    <a:srgbClr val="D06A28"/>
    <a:srgbClr val="660066"/>
    <a:srgbClr val="0000FF"/>
    <a:srgbClr val="2B7C01"/>
    <a:srgbClr val="FFFDDE"/>
    <a:srgbClr val="C495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580" autoAdjust="0"/>
    <p:restoredTop sz="78373" autoAdjust="0"/>
  </p:normalViewPr>
  <p:slideViewPr>
    <p:cSldViewPr snapToGrid="0">
      <p:cViewPr>
        <p:scale>
          <a:sx n="72" d="100"/>
          <a:sy n="72" d="100"/>
        </p:scale>
        <p:origin x="-960" y="59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54" d="100"/>
        <a:sy n="154"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33" Type="http://schemas.microsoft.com/office/2015/10/relationships/revisionInfo" Target="revisionInfo.xml"/><Relationship Id="rId50" Type="http://schemas.openxmlformats.org/officeDocument/2006/relationships/printerSettings" Target="printerSettings/printerSettings1.bin"/><Relationship Id="rId51" Type="http://schemas.openxmlformats.org/officeDocument/2006/relationships/presProps" Target="presProps.xml"/><Relationship Id="rId52" Type="http://schemas.openxmlformats.org/officeDocument/2006/relationships/viewProps" Target="viewProps.xml"/><Relationship Id="rId53" Type="http://schemas.openxmlformats.org/officeDocument/2006/relationships/theme" Target="theme/theme1.xml"/><Relationship Id="rId54"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A4437EC-859B-F348-AEED-3AD66CBA8B17}" type="datetimeFigureOut">
              <a:rPr lang="en-US" smtClean="0"/>
              <a:pPr/>
              <a:t>2/21/18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8C963D6-A539-E940-9C15-C13F565BC522}" type="slidenum">
              <a:rPr lang="en-US" smtClean="0"/>
              <a:pPr/>
              <a:t>‹#›</a:t>
            </a:fld>
            <a:endParaRPr lang="en-US"/>
          </a:p>
        </p:txBody>
      </p:sp>
    </p:spTree>
    <p:extLst>
      <p:ext uri="{BB962C8B-B14F-4D97-AF65-F5344CB8AC3E}">
        <p14:creationId xmlns:p14="http://schemas.microsoft.com/office/powerpoint/2010/main" val="211213051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TEACHER NOTES:</a:t>
            </a:r>
          </a:p>
          <a:p>
            <a:r>
              <a:rPr lang="en-US" dirty="0"/>
              <a:t>Hidden Slide. This intro slide is just a</a:t>
            </a:r>
            <a:r>
              <a:rPr lang="en-US" baseline="0" dirty="0"/>
              <a:t> header for the PowerPoint. Not for students.</a:t>
            </a:r>
            <a:endParaRPr lang="en-US" dirty="0"/>
          </a:p>
        </p:txBody>
      </p:sp>
      <p:sp>
        <p:nvSpPr>
          <p:cNvPr id="4" name="Slide Number Placeholder 3"/>
          <p:cNvSpPr>
            <a:spLocks noGrp="1"/>
          </p:cNvSpPr>
          <p:nvPr>
            <p:ph type="sldNum" sz="quarter" idx="10"/>
          </p:nvPr>
        </p:nvSpPr>
        <p:spPr/>
        <p:txBody>
          <a:bodyPr/>
          <a:lstStyle/>
          <a:p>
            <a:fld id="{D8C963D6-A539-E940-9C15-C13F565BC522}" type="slidenum">
              <a:rPr lang="en-US" smtClean="0"/>
              <a:pPr/>
              <a:t>1</a:t>
            </a:fld>
            <a:endParaRPr lang="en-US"/>
          </a:p>
        </p:txBody>
      </p:sp>
    </p:spTree>
    <p:extLst>
      <p:ext uri="{BB962C8B-B14F-4D97-AF65-F5344CB8AC3E}">
        <p14:creationId xmlns:p14="http://schemas.microsoft.com/office/powerpoint/2010/main" val="21272898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0" baseline="0" dirty="0"/>
              <a:t>TEACHER NOTES</a:t>
            </a:r>
            <a:r>
              <a:rPr lang="en-US" sz="1800" b="0" baseline="0" dirty="0" smtClean="0"/>
              <a:t>:</a:t>
            </a:r>
          </a:p>
          <a:p>
            <a:r>
              <a:rPr lang="en-US" sz="1800" baseline="0" dirty="0" smtClean="0"/>
              <a:t>Insert here the kinds of things that students share during the discussion. [MC Doodle Sheet D]</a:t>
            </a:r>
          </a:p>
        </p:txBody>
      </p:sp>
      <p:sp>
        <p:nvSpPr>
          <p:cNvPr id="4" name="Slide Number Placeholder 3"/>
          <p:cNvSpPr>
            <a:spLocks noGrp="1"/>
          </p:cNvSpPr>
          <p:nvPr>
            <p:ph type="sldNum" sz="quarter" idx="10"/>
          </p:nvPr>
        </p:nvSpPr>
        <p:spPr/>
        <p:txBody>
          <a:bodyPr/>
          <a:lstStyle/>
          <a:p>
            <a:fld id="{53577A5D-4F72-492F-BD2F-892596C9038B}" type="slidenum">
              <a:rPr lang="en-US" smtClean="0"/>
              <a:pPr/>
              <a:t>10</a:t>
            </a:fld>
            <a:endParaRPr lang="en-US"/>
          </a:p>
        </p:txBody>
      </p:sp>
    </p:spTree>
    <p:extLst>
      <p:ext uri="{BB962C8B-B14F-4D97-AF65-F5344CB8AC3E}">
        <p14:creationId xmlns:p14="http://schemas.microsoft.com/office/powerpoint/2010/main" val="5073393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0" baseline="0" dirty="0"/>
              <a:t>TEACHER NOTES</a:t>
            </a:r>
            <a:r>
              <a:rPr lang="en-US" sz="1800" b="0" baseline="0" dirty="0" smtClean="0"/>
              <a:t>:</a:t>
            </a:r>
          </a:p>
          <a:p>
            <a:r>
              <a:rPr lang="en-US" sz="1800" b="0" baseline="0" dirty="0" smtClean="0"/>
              <a:t>Students will most likely be wondering a number of things, but what we want to do here is move towards the question of “how are the organisms getting the stuff they need to survive from within this ecosystem?” [MC Doodle Sheet E]</a:t>
            </a:r>
            <a:endParaRPr lang="en-US" sz="1800" baseline="0" dirty="0" smtClean="0"/>
          </a:p>
        </p:txBody>
      </p:sp>
      <p:sp>
        <p:nvSpPr>
          <p:cNvPr id="4" name="Slide Number Placeholder 3"/>
          <p:cNvSpPr>
            <a:spLocks noGrp="1"/>
          </p:cNvSpPr>
          <p:nvPr>
            <p:ph type="sldNum" sz="quarter" idx="10"/>
          </p:nvPr>
        </p:nvSpPr>
        <p:spPr/>
        <p:txBody>
          <a:bodyPr/>
          <a:lstStyle/>
          <a:p>
            <a:fld id="{53577A5D-4F72-492F-BD2F-892596C9038B}" type="slidenum">
              <a:rPr lang="en-US" smtClean="0"/>
              <a:pPr/>
              <a:t>11</a:t>
            </a:fld>
            <a:endParaRPr lang="en-US"/>
          </a:p>
        </p:txBody>
      </p:sp>
    </p:spTree>
    <p:extLst>
      <p:ext uri="{BB962C8B-B14F-4D97-AF65-F5344CB8AC3E}">
        <p14:creationId xmlns:p14="http://schemas.microsoft.com/office/powerpoint/2010/main" val="16744836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TEACHER NOTES: </a:t>
            </a:r>
          </a:p>
          <a:p>
            <a:r>
              <a:rPr lang="en-US" dirty="0" smtClean="0"/>
              <a:t>Work with your students to</a:t>
            </a:r>
            <a:r>
              <a:rPr lang="en-US" baseline="0" dirty="0" smtClean="0"/>
              <a:t> agree on a driving question about the </a:t>
            </a:r>
            <a:r>
              <a:rPr lang="en-US" baseline="0" dirty="0" err="1" smtClean="0"/>
              <a:t>ecospehere</a:t>
            </a:r>
            <a:r>
              <a:rPr lang="en-US" baseline="0" dirty="0" smtClean="0"/>
              <a:t> or ecosystem interactions more generally. Make sure you write the question down somewhere public in your classroom.</a:t>
            </a:r>
            <a:endParaRPr lang="en-US" dirty="0"/>
          </a:p>
        </p:txBody>
      </p:sp>
      <p:sp>
        <p:nvSpPr>
          <p:cNvPr id="4" name="Slide Number Placeholder 3"/>
          <p:cNvSpPr>
            <a:spLocks noGrp="1"/>
          </p:cNvSpPr>
          <p:nvPr>
            <p:ph type="sldNum" sz="quarter" idx="10"/>
          </p:nvPr>
        </p:nvSpPr>
        <p:spPr/>
        <p:txBody>
          <a:bodyPr/>
          <a:lstStyle/>
          <a:p>
            <a:fld id="{D8C963D6-A539-E940-9C15-C13F565BC522}" type="slidenum">
              <a:rPr lang="en-US" smtClean="0"/>
              <a:pPr/>
              <a:t>12</a:t>
            </a:fld>
            <a:endParaRPr lang="en-US"/>
          </a:p>
        </p:txBody>
      </p:sp>
    </p:spTree>
    <p:extLst>
      <p:ext uri="{BB962C8B-B14F-4D97-AF65-F5344CB8AC3E}">
        <p14:creationId xmlns:p14="http://schemas.microsoft.com/office/powerpoint/2010/main" val="40873546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TEACHER NOTES:</a:t>
            </a:r>
          </a:p>
          <a:p>
            <a:r>
              <a:rPr lang="en-US" dirty="0" smtClean="0"/>
              <a:t>Not meant for students. This slide</a:t>
            </a:r>
            <a:r>
              <a:rPr lang="en-US" baseline="0" dirty="0" smtClean="0"/>
              <a:t> connects you to the description for the learning segment at hand.</a:t>
            </a:r>
          </a:p>
          <a:p>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a:t>
            </a:r>
            <a:r>
              <a:rPr lang="en-US" dirty="0" smtClean="0"/>
              <a:t>With respect to</a:t>
            </a:r>
            <a:r>
              <a:rPr lang="en-US" baseline="0" dirty="0" smtClean="0"/>
              <a:t> matter. If they’ve already noticed it at this point, awesome! However, it’s possible that students will not see this component of the phenomenon until they have deepened their understanding of cycles of matter. </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D8C963D6-A539-E940-9C15-C13F565BC522}" type="slidenum">
              <a:rPr lang="en-US" smtClean="0"/>
              <a:pPr/>
              <a:t>13</a:t>
            </a:fld>
            <a:endParaRPr lang="en-US"/>
          </a:p>
        </p:txBody>
      </p:sp>
    </p:spTree>
    <p:extLst>
      <p:ext uri="{BB962C8B-B14F-4D97-AF65-F5344CB8AC3E}">
        <p14:creationId xmlns:p14="http://schemas.microsoft.com/office/powerpoint/2010/main" val="13722585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TEACHER NOTES:</a:t>
            </a:r>
          </a:p>
          <a:p>
            <a:r>
              <a:rPr lang="en-US" dirty="0" smtClean="0"/>
              <a:t>Not meant for students. This slide</a:t>
            </a:r>
            <a:r>
              <a:rPr lang="en-US" baseline="0" dirty="0" smtClean="0"/>
              <a:t> connects you to the description for the learning segment at hand.</a:t>
            </a:r>
            <a:endParaRPr lang="en-US" dirty="0"/>
          </a:p>
        </p:txBody>
      </p:sp>
      <p:sp>
        <p:nvSpPr>
          <p:cNvPr id="4" name="Slide Number Placeholder 3"/>
          <p:cNvSpPr>
            <a:spLocks noGrp="1"/>
          </p:cNvSpPr>
          <p:nvPr>
            <p:ph type="sldNum" sz="quarter" idx="10"/>
          </p:nvPr>
        </p:nvSpPr>
        <p:spPr/>
        <p:txBody>
          <a:bodyPr/>
          <a:lstStyle/>
          <a:p>
            <a:fld id="{D8C963D6-A539-E940-9C15-C13F565BC522}" type="slidenum">
              <a:rPr lang="en-US" smtClean="0"/>
              <a:pPr/>
              <a:t>14</a:t>
            </a:fld>
            <a:endParaRPr lang="en-US"/>
          </a:p>
        </p:txBody>
      </p:sp>
    </p:spTree>
    <p:extLst>
      <p:ext uri="{BB962C8B-B14F-4D97-AF65-F5344CB8AC3E}">
        <p14:creationId xmlns:p14="http://schemas.microsoft.com/office/powerpoint/2010/main" val="319020433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TEACHER NOTES:</a:t>
            </a:r>
          </a:p>
          <a:p>
            <a:r>
              <a:rPr lang="en-US" dirty="0" smtClean="0"/>
              <a:t>Not meant</a:t>
            </a:r>
            <a:r>
              <a:rPr lang="en-US" baseline="0" dirty="0" smtClean="0"/>
              <a:t> for students. This slide lists the resources you will need for the current learning segment. It may also include any interesting web resources you could peruse prior to engaging students in the tasks ahead.</a:t>
            </a:r>
          </a:p>
          <a:p>
            <a:endParaRPr lang="en-US" dirty="0"/>
          </a:p>
        </p:txBody>
      </p:sp>
      <p:sp>
        <p:nvSpPr>
          <p:cNvPr id="4" name="Slide Number Placeholder 3"/>
          <p:cNvSpPr>
            <a:spLocks noGrp="1"/>
          </p:cNvSpPr>
          <p:nvPr>
            <p:ph type="sldNum" sz="quarter" idx="10"/>
          </p:nvPr>
        </p:nvSpPr>
        <p:spPr/>
        <p:txBody>
          <a:bodyPr/>
          <a:lstStyle/>
          <a:p>
            <a:fld id="{D8C963D6-A539-E940-9C15-C13F565BC522}" type="slidenum">
              <a:rPr lang="en-US" smtClean="0"/>
              <a:pPr/>
              <a:t>15</a:t>
            </a:fld>
            <a:endParaRPr lang="en-US"/>
          </a:p>
        </p:txBody>
      </p:sp>
    </p:spTree>
    <p:extLst>
      <p:ext uri="{BB962C8B-B14F-4D97-AF65-F5344CB8AC3E}">
        <p14:creationId xmlns:p14="http://schemas.microsoft.com/office/powerpoint/2010/main" val="20465691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0" baseline="0" dirty="0"/>
              <a:t>TEACHER </a:t>
            </a:r>
            <a:r>
              <a:rPr lang="en-US" sz="1800" b="0" baseline="0" dirty="0" smtClean="0"/>
              <a:t>NOTES:</a:t>
            </a:r>
          </a:p>
          <a:p>
            <a:r>
              <a:rPr lang="en-US" sz="1800" b="0" baseline="0" dirty="0" smtClean="0"/>
              <a:t>Have students work in groups to develop an initial model that can explain how organisms within the ecosphere are getting what they need to survive. You might have them write these ideas down individually before having them share out with their group. Additionally, you could have them draw out their ideas and to utilize arrows illustrating how matter is moving throughout the ecosystem. (MC Doodle Sheet box F)</a:t>
            </a:r>
          </a:p>
          <a:p>
            <a:endParaRPr lang="en-US" sz="1800" baseline="0" dirty="0"/>
          </a:p>
          <a:p>
            <a:r>
              <a:rPr lang="en-US" sz="1800" baseline="0" dirty="0" smtClean="0"/>
              <a:t>Below is a list of student ideas compiled from a few MBER classrooms. Don’t worry at this point if they don’t have everything. The readings that come later will help them to flesh out their ideas:</a:t>
            </a:r>
            <a:endParaRPr lang="en-US" sz="1800" baseline="0" dirty="0"/>
          </a:p>
          <a:p>
            <a:r>
              <a:rPr lang="en-US" sz="1800" baseline="0" dirty="0" smtClean="0"/>
              <a:t>Bacteria relies on the algae for oxygen</a:t>
            </a:r>
          </a:p>
          <a:p>
            <a:r>
              <a:rPr lang="en-US" sz="1800" baseline="0" dirty="0" smtClean="0"/>
              <a:t>Shrimp depend on algae for oxygen</a:t>
            </a:r>
          </a:p>
          <a:p>
            <a:r>
              <a:rPr lang="en-US" sz="1800" baseline="0" dirty="0" smtClean="0"/>
              <a:t>Shrimp rely on algae for food (glucose)</a:t>
            </a:r>
          </a:p>
          <a:p>
            <a:r>
              <a:rPr lang="en-US" sz="1800" baseline="0" dirty="0" smtClean="0"/>
              <a:t>Shrimp give off waste used by bacteria</a:t>
            </a:r>
          </a:p>
          <a:p>
            <a:r>
              <a:rPr lang="en-US" sz="1800" baseline="0" dirty="0" smtClean="0"/>
              <a:t>Algae absorbs water</a:t>
            </a:r>
          </a:p>
          <a:p>
            <a:r>
              <a:rPr lang="en-US" sz="1800" baseline="0" dirty="0" smtClean="0"/>
              <a:t>Waste broken down by bacteria used by algae</a:t>
            </a:r>
          </a:p>
          <a:p>
            <a:r>
              <a:rPr lang="en-US" sz="1800" baseline="0" dirty="0" smtClean="0"/>
              <a:t>Cellular respiration in shrimp releases H</a:t>
            </a:r>
            <a:r>
              <a:rPr lang="en-US" sz="1800" baseline="-25000" dirty="0" smtClean="0"/>
              <a:t>2</a:t>
            </a:r>
            <a:r>
              <a:rPr lang="en-US" sz="1800" baseline="0" dirty="0" smtClean="0"/>
              <a:t>0</a:t>
            </a:r>
          </a:p>
          <a:p>
            <a:endParaRPr lang="en-US" sz="1800" baseline="0" dirty="0" smtClean="0"/>
          </a:p>
          <a:p>
            <a:endParaRPr lang="en-US" sz="1800" baseline="0" dirty="0"/>
          </a:p>
          <a:p>
            <a:endParaRPr lang="en-US" sz="1800" baseline="0" dirty="0"/>
          </a:p>
        </p:txBody>
      </p:sp>
      <p:sp>
        <p:nvSpPr>
          <p:cNvPr id="4" name="Slide Number Placeholder 3"/>
          <p:cNvSpPr>
            <a:spLocks noGrp="1"/>
          </p:cNvSpPr>
          <p:nvPr>
            <p:ph type="sldNum" sz="quarter" idx="10"/>
          </p:nvPr>
        </p:nvSpPr>
        <p:spPr/>
        <p:txBody>
          <a:bodyPr/>
          <a:lstStyle/>
          <a:p>
            <a:fld id="{53577A5D-4F72-492F-BD2F-892596C9038B}" type="slidenum">
              <a:rPr lang="en-US" smtClean="0"/>
              <a:pPr/>
              <a:t>16</a:t>
            </a:fld>
            <a:endParaRPr lang="en-US"/>
          </a:p>
        </p:txBody>
      </p:sp>
    </p:spTree>
    <p:extLst>
      <p:ext uri="{BB962C8B-B14F-4D97-AF65-F5344CB8AC3E}">
        <p14:creationId xmlns:p14="http://schemas.microsoft.com/office/powerpoint/2010/main" val="128791364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0" baseline="0" dirty="0"/>
              <a:t>TEACHER </a:t>
            </a:r>
            <a:r>
              <a:rPr lang="en-US" sz="1800" b="0" baseline="0" dirty="0" smtClean="0"/>
              <a:t>NOTES:</a:t>
            </a:r>
          </a:p>
          <a:p>
            <a:r>
              <a:rPr lang="en-US" sz="1800" b="0" baseline="0" dirty="0" smtClean="0"/>
              <a:t>Have student groups share out the ideas that they generated. If using whiteboards, you might have them draw their ideas and share through a gallery walk before recording them them here. In this case, drawing can be very helpful in tracking the matter and energy within the ecosystem. [MC Doodle Sheet F]</a:t>
            </a:r>
          </a:p>
          <a:p>
            <a:endParaRPr lang="en-US" sz="1800" b="0"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800" b="0" baseline="0" dirty="0" smtClean="0"/>
              <a:t>Questions to ask as the  students share out include: is there any matter given off by organisms that we haven’t accounted for yet? Think back to biosynthesis—is there any element missing that we might need to look for? Is there any organism that we have not thoroughly considered. If students do not have answers to these questions yet, that’s ok—they’ll get some of the support they need on the next slide through shared readings. </a:t>
            </a:r>
          </a:p>
          <a:p>
            <a:endParaRPr lang="en-US" sz="1800" b="0" baseline="0" dirty="0" smtClean="0"/>
          </a:p>
          <a:p>
            <a:endParaRPr lang="en-US" sz="1800" baseline="0" dirty="0"/>
          </a:p>
          <a:p>
            <a:r>
              <a:rPr lang="en-US" sz="1800" baseline="0" dirty="0" smtClean="0"/>
              <a:t>You might expect student groups to come up with the following ideas (based on what has been observed in other classes utilizing MBER), but if they do not, that’s fine, too. The readings that come later will help them to flesh out their ideas:</a:t>
            </a:r>
            <a:endParaRPr lang="en-US" sz="1800" baseline="0" dirty="0"/>
          </a:p>
          <a:p>
            <a:r>
              <a:rPr lang="en-US" sz="1800" baseline="0" dirty="0" smtClean="0"/>
              <a:t>Bacteria relies on the plant for oxygen</a:t>
            </a:r>
          </a:p>
          <a:p>
            <a:r>
              <a:rPr lang="en-US" sz="1800" baseline="0" dirty="0" smtClean="0"/>
              <a:t>Shrimp depends on algae for oxygen</a:t>
            </a:r>
          </a:p>
          <a:p>
            <a:r>
              <a:rPr lang="en-US" sz="1800" baseline="0" dirty="0" smtClean="0"/>
              <a:t>Shrimp relies on algae for food (glucose)</a:t>
            </a:r>
          </a:p>
          <a:p>
            <a:r>
              <a:rPr lang="en-US" sz="1800" baseline="0" dirty="0" smtClean="0"/>
              <a:t>Shrimp gives off waste used by bacteria</a:t>
            </a:r>
          </a:p>
          <a:p>
            <a:r>
              <a:rPr lang="en-US" sz="1800" baseline="0" dirty="0" smtClean="0"/>
              <a:t>Algae absorbs water</a:t>
            </a:r>
          </a:p>
          <a:p>
            <a:r>
              <a:rPr lang="en-US" sz="1800" baseline="0" dirty="0" smtClean="0"/>
              <a:t>Waste broken down by bacteria used by algae</a:t>
            </a:r>
          </a:p>
          <a:p>
            <a:r>
              <a:rPr lang="en-US" sz="1800" baseline="0" dirty="0" smtClean="0"/>
              <a:t>Cellular respiration in shrimp releases H</a:t>
            </a:r>
            <a:r>
              <a:rPr lang="en-US" sz="1800" baseline="-25000" dirty="0" smtClean="0"/>
              <a:t>2</a:t>
            </a:r>
            <a:r>
              <a:rPr lang="en-US" sz="1800" baseline="0" dirty="0" smtClean="0"/>
              <a:t>0</a:t>
            </a:r>
          </a:p>
          <a:p>
            <a:endParaRPr lang="en-US" sz="1800" baseline="0" dirty="0" smtClean="0"/>
          </a:p>
          <a:p>
            <a:endParaRPr lang="en-US" sz="1800" baseline="0" dirty="0"/>
          </a:p>
          <a:p>
            <a:endParaRPr lang="en-US" sz="1800" baseline="0" dirty="0"/>
          </a:p>
        </p:txBody>
      </p:sp>
      <p:sp>
        <p:nvSpPr>
          <p:cNvPr id="4" name="Slide Number Placeholder 3"/>
          <p:cNvSpPr>
            <a:spLocks noGrp="1"/>
          </p:cNvSpPr>
          <p:nvPr>
            <p:ph type="sldNum" sz="quarter" idx="10"/>
          </p:nvPr>
        </p:nvSpPr>
        <p:spPr/>
        <p:txBody>
          <a:bodyPr/>
          <a:lstStyle/>
          <a:p>
            <a:fld id="{53577A5D-4F72-492F-BD2F-892596C9038B}" type="slidenum">
              <a:rPr lang="en-US" smtClean="0"/>
              <a:pPr/>
              <a:t>17</a:t>
            </a:fld>
            <a:endParaRPr lang="en-US"/>
          </a:p>
        </p:txBody>
      </p:sp>
    </p:spTree>
    <p:extLst>
      <p:ext uri="{BB962C8B-B14F-4D97-AF65-F5344CB8AC3E}">
        <p14:creationId xmlns:p14="http://schemas.microsoft.com/office/powerpoint/2010/main" val="199107536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0" baseline="0" dirty="0"/>
              <a:t>TEACHER </a:t>
            </a:r>
            <a:r>
              <a:rPr lang="en-US" sz="1800" b="0" baseline="0" dirty="0" smtClean="0"/>
              <a:t>NOTES:</a:t>
            </a:r>
          </a:p>
          <a:p>
            <a:r>
              <a:rPr lang="en-US" sz="1800" b="0" baseline="0" dirty="0" smtClean="0"/>
              <a:t>Students will pair-up and do a shared reading together using the strategy described on this slide or another of your choosing. Pairs will either get a reading entitled “carbon cycle” or a reading entitled “nitrogen cycle”. </a:t>
            </a:r>
          </a:p>
          <a:p>
            <a:endParaRPr lang="en-US" sz="1800" b="0" baseline="0" dirty="0" smtClean="0"/>
          </a:p>
          <a:p>
            <a:r>
              <a:rPr lang="en-US" sz="1800" b="0" baseline="0" dirty="0" smtClean="0"/>
              <a:t>SOURCES:</a:t>
            </a:r>
          </a:p>
          <a:p>
            <a:r>
              <a:rPr lang="en-US" sz="1800" b="0" baseline="0" dirty="0" smtClean="0"/>
              <a:t>The paired reading strategy is discussed in </a:t>
            </a:r>
            <a:r>
              <a:rPr lang="en-US" sz="1800" i="1" dirty="0" smtClean="0">
                <a:solidFill>
                  <a:srgbClr val="358B00"/>
                </a:solidFill>
                <a:latin typeface="Helvetica Light" charset="0"/>
                <a:ea typeface="Helvetica Light" charset="0"/>
                <a:cs typeface="Helvetica Light" charset="0"/>
              </a:rPr>
              <a:t>Success in Science Through Dialogue, Reading and Writing. </a:t>
            </a:r>
            <a:r>
              <a:rPr lang="en-US" sz="1800" i="0" dirty="0" smtClean="0">
                <a:solidFill>
                  <a:srgbClr val="358B00"/>
                </a:solidFill>
                <a:latin typeface="Helvetica Light" charset="0"/>
                <a:ea typeface="Helvetica Light" charset="0"/>
                <a:cs typeface="Helvetica Light" charset="0"/>
              </a:rPr>
              <a:t>Beauchamp, </a:t>
            </a:r>
            <a:r>
              <a:rPr lang="en-US" sz="1800" i="0" dirty="0" err="1" smtClean="0">
                <a:solidFill>
                  <a:srgbClr val="358B00"/>
                </a:solidFill>
                <a:latin typeface="Helvetica Light" charset="0"/>
                <a:ea typeface="Helvetica Light" charset="0"/>
                <a:cs typeface="Helvetica Light" charset="0"/>
              </a:rPr>
              <a:t>Kusnick</a:t>
            </a:r>
            <a:r>
              <a:rPr lang="en-US" sz="1800" i="0" dirty="0" smtClean="0">
                <a:solidFill>
                  <a:srgbClr val="358B00"/>
                </a:solidFill>
                <a:latin typeface="Helvetica Light" charset="0"/>
                <a:ea typeface="Helvetica Light" charset="0"/>
                <a:cs typeface="Helvetica Light" charset="0"/>
              </a:rPr>
              <a:t> and McCallum (2011)</a:t>
            </a:r>
            <a:endParaRPr lang="en-US" sz="1800" b="0" i="0" baseline="0" dirty="0" smtClean="0"/>
          </a:p>
          <a:p>
            <a:endParaRPr lang="en-US" sz="1800" baseline="0" dirty="0"/>
          </a:p>
          <a:p>
            <a:endParaRPr lang="en-US" sz="1800" baseline="0" dirty="0" smtClean="0"/>
          </a:p>
          <a:p>
            <a:endParaRPr lang="en-US" sz="1800" baseline="0" dirty="0"/>
          </a:p>
          <a:p>
            <a:endParaRPr lang="en-US" sz="1800" baseline="0" dirty="0"/>
          </a:p>
        </p:txBody>
      </p:sp>
      <p:sp>
        <p:nvSpPr>
          <p:cNvPr id="4" name="Slide Number Placeholder 3"/>
          <p:cNvSpPr>
            <a:spLocks noGrp="1"/>
          </p:cNvSpPr>
          <p:nvPr>
            <p:ph type="sldNum" sz="quarter" idx="10"/>
          </p:nvPr>
        </p:nvSpPr>
        <p:spPr/>
        <p:txBody>
          <a:bodyPr/>
          <a:lstStyle/>
          <a:p>
            <a:fld id="{53577A5D-4F72-492F-BD2F-892596C9038B}" type="slidenum">
              <a:rPr lang="en-US" smtClean="0"/>
              <a:pPr/>
              <a:t>18</a:t>
            </a:fld>
            <a:endParaRPr lang="en-US"/>
          </a:p>
        </p:txBody>
      </p:sp>
    </p:spTree>
    <p:extLst>
      <p:ext uri="{BB962C8B-B14F-4D97-AF65-F5344CB8AC3E}">
        <p14:creationId xmlns:p14="http://schemas.microsoft.com/office/powerpoint/2010/main" val="143878223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0" baseline="0" dirty="0"/>
              <a:t>TEACHER </a:t>
            </a:r>
            <a:r>
              <a:rPr lang="en-US" sz="1800" b="0" baseline="0" dirty="0" smtClean="0"/>
              <a:t>NOTES:</a:t>
            </a:r>
          </a:p>
          <a:p>
            <a:r>
              <a:rPr lang="en-US" sz="1800" b="0" baseline="0" dirty="0" smtClean="0"/>
              <a:t>After each pair has read about their particular cycle, they will participate in a jigsaw activity, using the steps on this slide or a protocol that works for you. Students will record each others summary statements on their doodle sheets (Box G).  </a:t>
            </a:r>
          </a:p>
          <a:p>
            <a:endParaRPr lang="en-US" sz="1800" b="0" baseline="0" dirty="0" smtClean="0"/>
          </a:p>
          <a:p>
            <a:r>
              <a:rPr lang="en-US" sz="1800" b="0" baseline="0" dirty="0" smtClean="0"/>
              <a:t>SOURCES:</a:t>
            </a:r>
          </a:p>
          <a:p>
            <a:r>
              <a:rPr lang="en-US" sz="1800" b="0" baseline="0" dirty="0" smtClean="0"/>
              <a:t>The paired reading strategy is discussed in </a:t>
            </a:r>
            <a:r>
              <a:rPr lang="en-US" sz="1800" i="1" dirty="0" smtClean="0">
                <a:solidFill>
                  <a:srgbClr val="358B00"/>
                </a:solidFill>
                <a:latin typeface="Helvetica Light" charset="0"/>
                <a:ea typeface="Helvetica Light" charset="0"/>
                <a:cs typeface="Helvetica Light" charset="0"/>
              </a:rPr>
              <a:t>Success in Science Through Dialogue, Reading and Writing. </a:t>
            </a:r>
            <a:r>
              <a:rPr lang="en-US" sz="1800" i="0" dirty="0" smtClean="0">
                <a:solidFill>
                  <a:srgbClr val="358B00"/>
                </a:solidFill>
                <a:latin typeface="Helvetica Light" charset="0"/>
                <a:ea typeface="Helvetica Light" charset="0"/>
                <a:cs typeface="Helvetica Light" charset="0"/>
              </a:rPr>
              <a:t>Beauchamp, </a:t>
            </a:r>
            <a:r>
              <a:rPr lang="en-US" sz="1800" i="0" dirty="0" err="1" smtClean="0">
                <a:solidFill>
                  <a:srgbClr val="358B00"/>
                </a:solidFill>
                <a:latin typeface="Helvetica Light" charset="0"/>
                <a:ea typeface="Helvetica Light" charset="0"/>
                <a:cs typeface="Helvetica Light" charset="0"/>
              </a:rPr>
              <a:t>Kusnick</a:t>
            </a:r>
            <a:r>
              <a:rPr lang="en-US" sz="1800" i="0" dirty="0" smtClean="0">
                <a:solidFill>
                  <a:srgbClr val="358B00"/>
                </a:solidFill>
                <a:latin typeface="Helvetica Light" charset="0"/>
                <a:ea typeface="Helvetica Light" charset="0"/>
                <a:cs typeface="Helvetica Light" charset="0"/>
              </a:rPr>
              <a:t> and McCallum (2011)</a:t>
            </a:r>
            <a:endParaRPr lang="en-US" sz="1800" baseline="0" dirty="0"/>
          </a:p>
        </p:txBody>
      </p:sp>
      <p:sp>
        <p:nvSpPr>
          <p:cNvPr id="4" name="Slide Number Placeholder 3"/>
          <p:cNvSpPr>
            <a:spLocks noGrp="1"/>
          </p:cNvSpPr>
          <p:nvPr>
            <p:ph type="sldNum" sz="quarter" idx="10"/>
          </p:nvPr>
        </p:nvSpPr>
        <p:spPr/>
        <p:txBody>
          <a:bodyPr/>
          <a:lstStyle/>
          <a:p>
            <a:fld id="{53577A5D-4F72-492F-BD2F-892596C9038B}" type="slidenum">
              <a:rPr lang="en-US" smtClean="0"/>
              <a:pPr/>
              <a:t>19</a:t>
            </a:fld>
            <a:endParaRPr lang="en-US"/>
          </a:p>
        </p:txBody>
      </p:sp>
    </p:spTree>
    <p:extLst>
      <p:ext uri="{BB962C8B-B14F-4D97-AF65-F5344CB8AC3E}">
        <p14:creationId xmlns:p14="http://schemas.microsoft.com/office/powerpoint/2010/main" val="15898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TEACHER NOTES:</a:t>
            </a:r>
          </a:p>
          <a:p>
            <a:r>
              <a:rPr lang="en-US" dirty="0" smtClean="0"/>
              <a:t>Not meant for students. This slide</a:t>
            </a:r>
            <a:r>
              <a:rPr lang="en-US" baseline="0" dirty="0" smtClean="0"/>
              <a:t> describes the phenomenon, question, and model for this triangle. </a:t>
            </a:r>
            <a:endParaRPr lang="en-US" dirty="0"/>
          </a:p>
        </p:txBody>
      </p:sp>
      <p:sp>
        <p:nvSpPr>
          <p:cNvPr id="4" name="Slide Number Placeholder 3"/>
          <p:cNvSpPr>
            <a:spLocks noGrp="1"/>
          </p:cNvSpPr>
          <p:nvPr>
            <p:ph type="sldNum" sz="quarter" idx="10"/>
          </p:nvPr>
        </p:nvSpPr>
        <p:spPr/>
        <p:txBody>
          <a:bodyPr/>
          <a:lstStyle/>
          <a:p>
            <a:fld id="{D8C963D6-A539-E940-9C15-C13F565BC522}" type="slidenum">
              <a:rPr lang="en-US" smtClean="0"/>
              <a:pPr/>
              <a:t>2</a:t>
            </a:fld>
            <a:endParaRPr lang="en-US"/>
          </a:p>
        </p:txBody>
      </p:sp>
    </p:spTree>
    <p:extLst>
      <p:ext uri="{BB962C8B-B14F-4D97-AF65-F5344CB8AC3E}">
        <p14:creationId xmlns:p14="http://schemas.microsoft.com/office/powerpoint/2010/main" val="119769034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0" baseline="0" dirty="0"/>
              <a:t>TEACHER </a:t>
            </a:r>
            <a:r>
              <a:rPr lang="en-US" sz="1800" b="0" baseline="0" dirty="0" smtClean="0"/>
              <a:t>NOTES:</a:t>
            </a:r>
          </a:p>
          <a:p>
            <a:r>
              <a:rPr lang="en-US" sz="1800" b="0" baseline="0" dirty="0" smtClean="0"/>
              <a:t>Have students return to their original groups and look over the initial class model. Based on what they just read, ask them to think about any ideas they might want to add, revise, or omit. </a:t>
            </a:r>
          </a:p>
          <a:p>
            <a:endParaRPr lang="en-US" sz="1800" b="0" baseline="0" dirty="0" smtClean="0"/>
          </a:p>
          <a:p>
            <a:r>
              <a:rPr lang="en-US" sz="1800" b="0" baseline="0" dirty="0" smtClean="0"/>
              <a:t>At this point, students will hopefully include nitrogen in their model, if they haven’t already done so.</a:t>
            </a:r>
          </a:p>
          <a:p>
            <a:endParaRPr lang="en-US" sz="1800" b="0" baseline="0" dirty="0" smtClean="0"/>
          </a:p>
          <a:p>
            <a:r>
              <a:rPr lang="en-US" sz="1800" b="0" baseline="0" dirty="0" smtClean="0"/>
              <a:t>SOURCES:</a:t>
            </a:r>
          </a:p>
          <a:p>
            <a:r>
              <a:rPr lang="en-US" sz="1800" b="0" baseline="0" dirty="0" smtClean="0"/>
              <a:t>The paired reading strategy is discussed in </a:t>
            </a:r>
            <a:r>
              <a:rPr lang="en-US" sz="1800" i="1" dirty="0" smtClean="0">
                <a:solidFill>
                  <a:srgbClr val="358B00"/>
                </a:solidFill>
                <a:latin typeface="Helvetica Light" charset="0"/>
                <a:ea typeface="Helvetica Light" charset="0"/>
                <a:cs typeface="Helvetica Light" charset="0"/>
              </a:rPr>
              <a:t>Success in Science Through Dialogue, Reading and Writing. </a:t>
            </a:r>
            <a:r>
              <a:rPr lang="en-US" sz="1800" i="0" dirty="0" smtClean="0">
                <a:solidFill>
                  <a:srgbClr val="358B00"/>
                </a:solidFill>
                <a:latin typeface="Helvetica Light" charset="0"/>
                <a:ea typeface="Helvetica Light" charset="0"/>
                <a:cs typeface="Helvetica Light" charset="0"/>
              </a:rPr>
              <a:t>Beauchamp, </a:t>
            </a:r>
            <a:r>
              <a:rPr lang="en-US" sz="1800" i="0" dirty="0" err="1" smtClean="0">
                <a:solidFill>
                  <a:srgbClr val="358B00"/>
                </a:solidFill>
                <a:latin typeface="Helvetica Light" charset="0"/>
                <a:ea typeface="Helvetica Light" charset="0"/>
                <a:cs typeface="Helvetica Light" charset="0"/>
              </a:rPr>
              <a:t>Kusnick</a:t>
            </a:r>
            <a:r>
              <a:rPr lang="en-US" sz="1800" i="0" dirty="0" smtClean="0">
                <a:solidFill>
                  <a:srgbClr val="358B00"/>
                </a:solidFill>
                <a:latin typeface="Helvetica Light" charset="0"/>
                <a:ea typeface="Helvetica Light" charset="0"/>
                <a:cs typeface="Helvetica Light" charset="0"/>
              </a:rPr>
              <a:t> and McCallum (2011)</a:t>
            </a:r>
            <a:endParaRPr lang="en-US" sz="1800" baseline="0" dirty="0"/>
          </a:p>
        </p:txBody>
      </p:sp>
      <p:sp>
        <p:nvSpPr>
          <p:cNvPr id="4" name="Slide Number Placeholder 3"/>
          <p:cNvSpPr>
            <a:spLocks noGrp="1"/>
          </p:cNvSpPr>
          <p:nvPr>
            <p:ph type="sldNum" sz="quarter" idx="10"/>
          </p:nvPr>
        </p:nvSpPr>
        <p:spPr/>
        <p:txBody>
          <a:bodyPr/>
          <a:lstStyle/>
          <a:p>
            <a:fld id="{53577A5D-4F72-492F-BD2F-892596C9038B}" type="slidenum">
              <a:rPr lang="en-US" smtClean="0"/>
              <a:pPr/>
              <a:t>20</a:t>
            </a:fld>
            <a:endParaRPr lang="en-US"/>
          </a:p>
        </p:txBody>
      </p:sp>
    </p:spTree>
    <p:extLst>
      <p:ext uri="{BB962C8B-B14F-4D97-AF65-F5344CB8AC3E}">
        <p14:creationId xmlns:p14="http://schemas.microsoft.com/office/powerpoint/2010/main" val="37221886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0" baseline="0" dirty="0"/>
              <a:t>TEACHER </a:t>
            </a:r>
            <a:r>
              <a:rPr lang="en-US" sz="1800" b="0" baseline="0" dirty="0" smtClean="0"/>
              <a:t>NOTES:</a:t>
            </a:r>
          </a:p>
          <a:p>
            <a:r>
              <a:rPr lang="en-US" sz="1800" b="0" baseline="0" dirty="0" smtClean="0"/>
              <a:t>Based on the conversation that takes place after the readings, record students’ revised ideas here. This model can be represented in words as is our norm OR you could certainly use a diagram if that makes more sense for you and your students.  Or, you could use both. Remember it is the IDEAS that are at the core of any model. There are always multiple ways to represent those ideas. The revised and agreed upon model should be recorded in Box H for the MC Doodle Sheet.</a:t>
            </a:r>
          </a:p>
          <a:p>
            <a:endParaRPr lang="en-US" sz="1800" b="0" baseline="0" dirty="0" smtClean="0"/>
          </a:p>
          <a:p>
            <a:endParaRPr lang="en-US" sz="1800" baseline="0" dirty="0"/>
          </a:p>
          <a:p>
            <a:endParaRPr lang="en-US" sz="1800" baseline="0" dirty="0" smtClean="0"/>
          </a:p>
          <a:p>
            <a:endParaRPr lang="en-US" sz="1800" baseline="0" dirty="0"/>
          </a:p>
          <a:p>
            <a:endParaRPr lang="en-US" sz="1800" baseline="0" dirty="0"/>
          </a:p>
        </p:txBody>
      </p:sp>
      <p:sp>
        <p:nvSpPr>
          <p:cNvPr id="4" name="Slide Number Placeholder 3"/>
          <p:cNvSpPr>
            <a:spLocks noGrp="1"/>
          </p:cNvSpPr>
          <p:nvPr>
            <p:ph type="sldNum" sz="quarter" idx="10"/>
          </p:nvPr>
        </p:nvSpPr>
        <p:spPr/>
        <p:txBody>
          <a:bodyPr/>
          <a:lstStyle/>
          <a:p>
            <a:fld id="{53577A5D-4F72-492F-BD2F-892596C9038B}" type="slidenum">
              <a:rPr lang="en-US" smtClean="0"/>
              <a:pPr/>
              <a:t>21</a:t>
            </a:fld>
            <a:endParaRPr lang="en-US"/>
          </a:p>
        </p:txBody>
      </p:sp>
    </p:spTree>
    <p:extLst>
      <p:ext uri="{BB962C8B-B14F-4D97-AF65-F5344CB8AC3E}">
        <p14:creationId xmlns:p14="http://schemas.microsoft.com/office/powerpoint/2010/main" val="48561673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0" baseline="0" dirty="0"/>
              <a:t>TEACHER </a:t>
            </a:r>
            <a:r>
              <a:rPr lang="en-US" sz="1800" b="0" baseline="0" dirty="0" smtClean="0"/>
              <a:t>NOTES:</a:t>
            </a:r>
          </a:p>
          <a:p>
            <a:r>
              <a:rPr lang="en-US" sz="1800" baseline="0" dirty="0" smtClean="0"/>
              <a:t>Discuss with students how they have just figured out interdependence in ecosystems and cycling of matter: they now have a model that illustrates how organisms depend on one another in the environment, and it’s possible that students have been saying that the organisms are connected, but now we want to explicitly call this interdependence. Also, they’ve been examining the movement of matter through the ecosystem, and we can begin calling it what it is: cycling of matter within an ecosystem.  [MC Doodle Sheet I]</a:t>
            </a:r>
            <a:endParaRPr lang="en-US" sz="1800" baseline="0" dirty="0"/>
          </a:p>
          <a:p>
            <a:endParaRPr lang="en-US" sz="1800" baseline="0" dirty="0"/>
          </a:p>
        </p:txBody>
      </p:sp>
      <p:sp>
        <p:nvSpPr>
          <p:cNvPr id="4" name="Slide Number Placeholder 3"/>
          <p:cNvSpPr>
            <a:spLocks noGrp="1"/>
          </p:cNvSpPr>
          <p:nvPr>
            <p:ph type="sldNum" sz="quarter" idx="10"/>
          </p:nvPr>
        </p:nvSpPr>
        <p:spPr/>
        <p:txBody>
          <a:bodyPr/>
          <a:lstStyle/>
          <a:p>
            <a:fld id="{53577A5D-4F72-492F-BD2F-892596C9038B}" type="slidenum">
              <a:rPr lang="en-US" smtClean="0"/>
              <a:pPr/>
              <a:t>22</a:t>
            </a:fld>
            <a:endParaRPr lang="en-US"/>
          </a:p>
        </p:txBody>
      </p:sp>
    </p:spTree>
    <p:extLst>
      <p:ext uri="{BB962C8B-B14F-4D97-AF65-F5344CB8AC3E}">
        <p14:creationId xmlns:p14="http://schemas.microsoft.com/office/powerpoint/2010/main" val="11889860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TEACHER NOTES:</a:t>
            </a:r>
          </a:p>
          <a:p>
            <a:r>
              <a:rPr lang="en-US" dirty="0" smtClean="0"/>
              <a:t>Not meant</a:t>
            </a:r>
            <a:r>
              <a:rPr lang="en-US" baseline="0" dirty="0" smtClean="0"/>
              <a:t> for students. </a:t>
            </a:r>
          </a:p>
          <a:p>
            <a:endParaRPr lang="en-US" baseline="0" dirty="0" smtClean="0"/>
          </a:p>
          <a:p>
            <a:r>
              <a:rPr lang="en-US" baseline="0" dirty="0" smtClean="0"/>
              <a:t>Please note that students’ language may not be exactly the same as what is listed on this slide, and that’s fine, as long as the concepts are similar.</a:t>
            </a:r>
          </a:p>
          <a:p>
            <a:endParaRPr lang="en-US" dirty="0"/>
          </a:p>
        </p:txBody>
      </p:sp>
      <p:sp>
        <p:nvSpPr>
          <p:cNvPr id="4" name="Slide Number Placeholder 3"/>
          <p:cNvSpPr>
            <a:spLocks noGrp="1"/>
          </p:cNvSpPr>
          <p:nvPr>
            <p:ph type="sldNum" sz="quarter" idx="10"/>
          </p:nvPr>
        </p:nvSpPr>
        <p:spPr/>
        <p:txBody>
          <a:bodyPr/>
          <a:lstStyle/>
          <a:p>
            <a:fld id="{D8C963D6-A539-E940-9C15-C13F565BC522}" type="slidenum">
              <a:rPr lang="en-US" smtClean="0"/>
              <a:pPr/>
              <a:t>23</a:t>
            </a:fld>
            <a:endParaRPr lang="en-US"/>
          </a:p>
        </p:txBody>
      </p:sp>
    </p:spTree>
    <p:extLst>
      <p:ext uri="{BB962C8B-B14F-4D97-AF65-F5344CB8AC3E}">
        <p14:creationId xmlns:p14="http://schemas.microsoft.com/office/powerpoint/2010/main" val="70332937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TEACHER NOTES:</a:t>
            </a:r>
          </a:p>
          <a:p>
            <a:r>
              <a:rPr lang="en-US" dirty="0" smtClean="0"/>
              <a:t>Not meant for students. This slide</a:t>
            </a:r>
            <a:r>
              <a:rPr lang="en-US" baseline="0" dirty="0" smtClean="0"/>
              <a:t> connects you to the description for the learning segment at hand.</a:t>
            </a:r>
            <a:endParaRPr lang="en-US" dirty="0" smtClean="0"/>
          </a:p>
          <a:p>
            <a:endParaRPr lang="en-US" dirty="0"/>
          </a:p>
        </p:txBody>
      </p:sp>
      <p:sp>
        <p:nvSpPr>
          <p:cNvPr id="4" name="Slide Number Placeholder 3"/>
          <p:cNvSpPr>
            <a:spLocks noGrp="1"/>
          </p:cNvSpPr>
          <p:nvPr>
            <p:ph type="sldNum" sz="quarter" idx="10"/>
          </p:nvPr>
        </p:nvSpPr>
        <p:spPr/>
        <p:txBody>
          <a:bodyPr/>
          <a:lstStyle/>
          <a:p>
            <a:fld id="{D8C963D6-A539-E940-9C15-C13F565BC522}" type="slidenum">
              <a:rPr lang="en-US" smtClean="0"/>
              <a:pPr/>
              <a:t>24</a:t>
            </a:fld>
            <a:endParaRPr lang="en-US"/>
          </a:p>
        </p:txBody>
      </p:sp>
    </p:spTree>
    <p:extLst>
      <p:ext uri="{BB962C8B-B14F-4D97-AF65-F5344CB8AC3E}">
        <p14:creationId xmlns:p14="http://schemas.microsoft.com/office/powerpoint/2010/main" val="82312542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TEACHER NOTES:</a:t>
            </a:r>
          </a:p>
          <a:p>
            <a:r>
              <a:rPr lang="en-US" dirty="0" smtClean="0"/>
              <a:t>Not meant</a:t>
            </a:r>
            <a:r>
              <a:rPr lang="en-US" baseline="0" dirty="0" smtClean="0"/>
              <a:t> for students.</a:t>
            </a:r>
            <a:endParaRPr lang="en-US" dirty="0"/>
          </a:p>
        </p:txBody>
      </p:sp>
      <p:sp>
        <p:nvSpPr>
          <p:cNvPr id="4" name="Slide Number Placeholder 3"/>
          <p:cNvSpPr>
            <a:spLocks noGrp="1"/>
          </p:cNvSpPr>
          <p:nvPr>
            <p:ph type="sldNum" sz="quarter" idx="10"/>
          </p:nvPr>
        </p:nvSpPr>
        <p:spPr/>
        <p:txBody>
          <a:bodyPr/>
          <a:lstStyle/>
          <a:p>
            <a:fld id="{D8C963D6-A539-E940-9C15-C13F565BC522}" type="slidenum">
              <a:rPr lang="en-US" smtClean="0"/>
              <a:pPr/>
              <a:t>25</a:t>
            </a:fld>
            <a:endParaRPr lang="en-US"/>
          </a:p>
        </p:txBody>
      </p:sp>
    </p:spTree>
    <p:extLst>
      <p:ext uri="{BB962C8B-B14F-4D97-AF65-F5344CB8AC3E}">
        <p14:creationId xmlns:p14="http://schemas.microsoft.com/office/powerpoint/2010/main" val="170035937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TEACHER NOTES:</a:t>
            </a:r>
          </a:p>
          <a:p>
            <a:r>
              <a:rPr lang="en-US" dirty="0" smtClean="0"/>
              <a:t>Not meant</a:t>
            </a:r>
            <a:r>
              <a:rPr lang="en-US" baseline="0" dirty="0" smtClean="0"/>
              <a:t> for students. This slide lists the resources you will need for the current learning segment. It may also include any interesting web resources you could peruse prior to engaging students in the tasks ahead.</a:t>
            </a:r>
          </a:p>
          <a:p>
            <a:endParaRPr lang="en-US" dirty="0"/>
          </a:p>
        </p:txBody>
      </p:sp>
      <p:sp>
        <p:nvSpPr>
          <p:cNvPr id="4" name="Slide Number Placeholder 3"/>
          <p:cNvSpPr>
            <a:spLocks noGrp="1"/>
          </p:cNvSpPr>
          <p:nvPr>
            <p:ph type="sldNum" sz="quarter" idx="10"/>
          </p:nvPr>
        </p:nvSpPr>
        <p:spPr/>
        <p:txBody>
          <a:bodyPr/>
          <a:lstStyle/>
          <a:p>
            <a:fld id="{D8C963D6-A539-E940-9C15-C13F565BC522}" type="slidenum">
              <a:rPr lang="en-US" smtClean="0"/>
              <a:pPr/>
              <a:t>26</a:t>
            </a:fld>
            <a:endParaRPr lang="en-US"/>
          </a:p>
        </p:txBody>
      </p:sp>
    </p:spTree>
    <p:extLst>
      <p:ext uri="{BB962C8B-B14F-4D97-AF65-F5344CB8AC3E}">
        <p14:creationId xmlns:p14="http://schemas.microsoft.com/office/powerpoint/2010/main" val="110081095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0" baseline="0" dirty="0"/>
              <a:t>TEACHER NOTES:</a:t>
            </a:r>
          </a:p>
          <a:p>
            <a:r>
              <a:rPr lang="en-US" sz="1800" baseline="0" dirty="0" smtClean="0"/>
              <a:t>The students with work individually and/or in groups to use their model to make predictions about what might happen to the ecosphere if an organism were removed. On the next slides, students will apply this understanding to Isle Royale and consider the impact removal of an organism might have on the moose. Ultimately we want students to see that the ecosphere could survive without the shrimp! [MC Doodle Sheet J]</a:t>
            </a:r>
          </a:p>
          <a:p>
            <a:endParaRPr lang="en-US" sz="1800" baseline="0" dirty="0" smtClean="0"/>
          </a:p>
          <a:p>
            <a:r>
              <a:rPr lang="en-US" sz="1800" baseline="0" dirty="0" smtClean="0"/>
              <a:t>Questions you might want to follow-up with include:</a:t>
            </a:r>
          </a:p>
          <a:p>
            <a:r>
              <a:rPr lang="en-US" sz="1800" baseline="0" dirty="0" smtClean="0"/>
              <a:t>Considering the needs of the algae and the bacteria, why would they not need the shrimp?</a:t>
            </a:r>
          </a:p>
          <a:p>
            <a:r>
              <a:rPr lang="en-US" sz="1800" baseline="0" dirty="0" smtClean="0"/>
              <a:t>Why have the shrimp in there to begin with?</a:t>
            </a:r>
            <a:endParaRPr lang="en-US" sz="1800" dirty="0"/>
          </a:p>
        </p:txBody>
      </p:sp>
      <p:sp>
        <p:nvSpPr>
          <p:cNvPr id="4" name="Slide Number Placeholder 3"/>
          <p:cNvSpPr>
            <a:spLocks noGrp="1"/>
          </p:cNvSpPr>
          <p:nvPr>
            <p:ph type="sldNum" sz="quarter" idx="10"/>
          </p:nvPr>
        </p:nvSpPr>
        <p:spPr/>
        <p:txBody>
          <a:bodyPr/>
          <a:lstStyle/>
          <a:p>
            <a:fld id="{53577A5D-4F72-492F-BD2F-892596C9038B}" type="slidenum">
              <a:rPr lang="en-US" smtClean="0"/>
              <a:pPr/>
              <a:t>27</a:t>
            </a:fld>
            <a:endParaRPr lang="en-US"/>
          </a:p>
        </p:txBody>
      </p:sp>
    </p:spTree>
    <p:extLst>
      <p:ext uri="{BB962C8B-B14F-4D97-AF65-F5344CB8AC3E}">
        <p14:creationId xmlns:p14="http://schemas.microsoft.com/office/powerpoint/2010/main" val="232662821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0" baseline="0" dirty="0"/>
              <a:t>TEACHER </a:t>
            </a:r>
            <a:r>
              <a:rPr lang="en-US" sz="1800" b="0" baseline="0" dirty="0" smtClean="0"/>
              <a:t>NOTES: Make sure the students understand that they’ve been examining an idealized, very simple ecosystem, and now they are going to take that understanding and apply it to something real and more complex. On this slide, students will apply their understanding of disruptions in cycles of matter to make sense of what’s happening on Isle Royale. They will first take a look at an update on the wolves, recognizing that an organism is being “removed” from the ecosystem. Given what they know about the ecosphere, what will happen to the moose?</a:t>
            </a:r>
          </a:p>
          <a:p>
            <a:endParaRPr lang="en-US" sz="1800" b="0" baseline="0" dirty="0" smtClean="0"/>
          </a:p>
          <a:p>
            <a:r>
              <a:rPr lang="en-US" sz="1800" b="0" baseline="0" dirty="0" smtClean="0"/>
              <a:t>We intend that students will recognize that the moose population will increase and that more matter will be needed. In the next slides, they’ll look at data from a paper that examined this same issue. </a:t>
            </a:r>
          </a:p>
          <a:p>
            <a:endParaRPr lang="en-US" sz="1800" b="0" baseline="0" dirty="0" smtClean="0"/>
          </a:p>
          <a:p>
            <a:endParaRPr lang="en-US" sz="1800" b="0" baseline="0" dirty="0" smtClean="0"/>
          </a:p>
          <a:p>
            <a:endParaRPr lang="en-US" sz="1800" b="0" baseline="0" dirty="0"/>
          </a:p>
        </p:txBody>
      </p:sp>
      <p:sp>
        <p:nvSpPr>
          <p:cNvPr id="4" name="Slide Number Placeholder 3"/>
          <p:cNvSpPr>
            <a:spLocks noGrp="1"/>
          </p:cNvSpPr>
          <p:nvPr>
            <p:ph type="sldNum" sz="quarter" idx="10"/>
          </p:nvPr>
        </p:nvSpPr>
        <p:spPr/>
        <p:txBody>
          <a:bodyPr/>
          <a:lstStyle/>
          <a:p>
            <a:fld id="{53577A5D-4F72-492F-BD2F-892596C9038B}" type="slidenum">
              <a:rPr lang="en-US" smtClean="0"/>
              <a:pPr/>
              <a:t>28</a:t>
            </a:fld>
            <a:endParaRPr lang="en-US"/>
          </a:p>
        </p:txBody>
      </p:sp>
    </p:spTree>
    <p:extLst>
      <p:ext uri="{BB962C8B-B14F-4D97-AF65-F5344CB8AC3E}">
        <p14:creationId xmlns:p14="http://schemas.microsoft.com/office/powerpoint/2010/main" val="80756087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0" baseline="0" dirty="0"/>
              <a:t>TEACHER </a:t>
            </a:r>
            <a:r>
              <a:rPr lang="en-US" sz="1800" b="0" baseline="0" dirty="0" smtClean="0"/>
              <a:t>NOTES: Make sure the students understand that they’ve been examining an idealized, very simple ecosystem, and now they are going to take that understanding and apply it to something real and more complex. On this slide, students will apply their understanding of disruptions in cycles of matter to make sense of what’s happening on Isle Royale. They will first take a look at an update on the wolves, recognizing that an organism is being “removed” from the ecosystem. Given what they know about the ecosphere, what will happen to the moose?</a:t>
            </a:r>
          </a:p>
          <a:p>
            <a:endParaRPr lang="en-US" sz="1800" b="0" baseline="0" dirty="0" smtClean="0"/>
          </a:p>
          <a:p>
            <a:r>
              <a:rPr lang="en-US" sz="1800" b="0" baseline="0" dirty="0" smtClean="0"/>
              <a:t>We intend that students will recognize that the moose population will increase and that more matter will be needed. In the next slides, they’ll look at data from a paper that examined this same issue. </a:t>
            </a:r>
          </a:p>
          <a:p>
            <a:endParaRPr lang="en-US" sz="1800" b="0" baseline="0" dirty="0" smtClean="0"/>
          </a:p>
          <a:p>
            <a:endParaRPr lang="en-US" sz="1800" b="0" baseline="0" dirty="0" smtClean="0"/>
          </a:p>
          <a:p>
            <a:endParaRPr lang="en-US" sz="1800" b="0" baseline="0" dirty="0"/>
          </a:p>
        </p:txBody>
      </p:sp>
      <p:sp>
        <p:nvSpPr>
          <p:cNvPr id="4" name="Slide Number Placeholder 3"/>
          <p:cNvSpPr>
            <a:spLocks noGrp="1"/>
          </p:cNvSpPr>
          <p:nvPr>
            <p:ph type="sldNum" sz="quarter" idx="10"/>
          </p:nvPr>
        </p:nvSpPr>
        <p:spPr/>
        <p:txBody>
          <a:bodyPr/>
          <a:lstStyle/>
          <a:p>
            <a:fld id="{53577A5D-4F72-492F-BD2F-892596C9038B}" type="slidenum">
              <a:rPr lang="en-US" smtClean="0"/>
              <a:pPr/>
              <a:t>29</a:t>
            </a:fld>
            <a:endParaRPr lang="en-US"/>
          </a:p>
        </p:txBody>
      </p:sp>
    </p:spTree>
    <p:extLst>
      <p:ext uri="{BB962C8B-B14F-4D97-AF65-F5344CB8AC3E}">
        <p14:creationId xmlns:p14="http://schemas.microsoft.com/office/powerpoint/2010/main" val="17371952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TEACHER NOTES:</a:t>
            </a:r>
          </a:p>
          <a:p>
            <a:r>
              <a:rPr lang="en-US" dirty="0" smtClean="0"/>
              <a:t>Not meant for students. </a:t>
            </a:r>
            <a:endParaRPr lang="en-US" dirty="0"/>
          </a:p>
        </p:txBody>
      </p:sp>
      <p:sp>
        <p:nvSpPr>
          <p:cNvPr id="4" name="Slide Number Placeholder 3"/>
          <p:cNvSpPr>
            <a:spLocks noGrp="1"/>
          </p:cNvSpPr>
          <p:nvPr>
            <p:ph type="sldNum" sz="quarter" idx="10"/>
          </p:nvPr>
        </p:nvSpPr>
        <p:spPr/>
        <p:txBody>
          <a:bodyPr/>
          <a:lstStyle/>
          <a:p>
            <a:fld id="{D8C963D6-A539-E940-9C15-C13F565BC522}" type="slidenum">
              <a:rPr lang="en-US" smtClean="0"/>
              <a:pPr/>
              <a:t>3</a:t>
            </a:fld>
            <a:endParaRPr lang="en-US"/>
          </a:p>
        </p:txBody>
      </p:sp>
    </p:spTree>
    <p:extLst>
      <p:ext uri="{BB962C8B-B14F-4D97-AF65-F5344CB8AC3E}">
        <p14:creationId xmlns:p14="http://schemas.microsoft.com/office/powerpoint/2010/main" val="2489498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0" baseline="0" dirty="0"/>
              <a:t>TEACHER NOTES</a:t>
            </a:r>
            <a:r>
              <a:rPr lang="en-US" sz="1800" b="0" baseline="0" dirty="0" smtClean="0"/>
              <a:t>: Tell students they’ll be looking at data from a paper published in 2017 by scientists interested in the same ideas they’ve been exploring. In this study, scientists wanted to use models related to interdependence of organisms and matter cycles to better understand what might happen to the moose and their food supply under three difference scenarios. In the first figure here, the scientists use 2006 as a baseline and predict what will happen to the moose’s food supply (forage biomass), if no wolves are present on the island. [Eventually students will enter their thinking on to MC Doodle Sheet Box K]</a:t>
            </a:r>
          </a:p>
          <a:p>
            <a:endParaRPr lang="en-US" sz="1800" b="0" baseline="0" dirty="0" smtClean="0"/>
          </a:p>
          <a:p>
            <a:r>
              <a:rPr lang="en-US" sz="1800" b="0" baseline="0" dirty="0" smtClean="0"/>
              <a:t>The pattern we want students to see is that given no wolves, as the no moose population increases, the amount of food available to the moose decreases rapidly. </a:t>
            </a:r>
          </a:p>
          <a:p>
            <a:endParaRPr lang="en-US" sz="1800" b="0" baseline="0" dirty="0" smtClean="0"/>
          </a:p>
          <a:p>
            <a:r>
              <a:rPr lang="en-US" sz="1800" b="0" baseline="0" dirty="0" smtClean="0"/>
              <a:t>For the next few slides, there is space on the doodle sheet for students to describe the patterns they see and how it relates to matter cycles/available food.</a:t>
            </a:r>
          </a:p>
          <a:p>
            <a:endParaRPr lang="en-US" sz="1800" b="0" baseline="0" dirty="0" smtClean="0"/>
          </a:p>
          <a:p>
            <a:r>
              <a:rPr lang="en-US" sz="1800" b="0" baseline="0" dirty="0" smtClean="0"/>
              <a:t>This figure taken from:</a:t>
            </a:r>
          </a:p>
          <a:p>
            <a:r>
              <a:rPr lang="en-US" sz="1800" b="0" baseline="0" dirty="0" smtClean="0"/>
              <a:t>De </a:t>
            </a:r>
            <a:r>
              <a:rPr lang="en-US" sz="1800" b="0" baseline="0" dirty="0" err="1" smtClean="0"/>
              <a:t>Jager</a:t>
            </a:r>
            <a:r>
              <a:rPr lang="en-US" sz="1800" b="0" baseline="0" dirty="0" smtClean="0"/>
              <a:t>, N. R., </a:t>
            </a:r>
            <a:r>
              <a:rPr lang="en-US" sz="1800" b="0" baseline="0" dirty="0" err="1" smtClean="0"/>
              <a:t>Rohweder</a:t>
            </a:r>
            <a:r>
              <a:rPr lang="en-US" sz="1800" b="0" baseline="0" dirty="0" smtClean="0"/>
              <a:t>, J.J., Miranda, B.R., Sturtevant, B.R., Fox, T.J., &amp; </a:t>
            </a:r>
            <a:r>
              <a:rPr lang="en-US" sz="1800" b="0" baseline="0" dirty="0" err="1" smtClean="0"/>
              <a:t>Romanski</a:t>
            </a:r>
            <a:r>
              <a:rPr lang="en-US" sz="1800" b="0" baseline="0" dirty="0" smtClean="0"/>
              <a:t>, M.C. (2017). Modelling moose-forest interactions </a:t>
            </a:r>
          </a:p>
          <a:p>
            <a:r>
              <a:rPr lang="en-US" sz="1800" b="0" baseline="0" dirty="0" smtClean="0"/>
              <a:t>	under different predation scenarios at Isle Royale National Park, USA. </a:t>
            </a:r>
            <a:r>
              <a:rPr lang="en-US" sz="1800" b="0" i="1" baseline="0" dirty="0" smtClean="0"/>
              <a:t>Ecological Applications. </a:t>
            </a:r>
            <a:r>
              <a:rPr lang="en-US" sz="1800" b="0" i="0" baseline="0" dirty="0" smtClean="0"/>
              <a:t>0(0): 1-21. </a:t>
            </a:r>
            <a:endParaRPr lang="en-US" sz="1800" b="0" i="1" baseline="0" dirty="0"/>
          </a:p>
        </p:txBody>
      </p:sp>
      <p:sp>
        <p:nvSpPr>
          <p:cNvPr id="4" name="Slide Number Placeholder 3"/>
          <p:cNvSpPr>
            <a:spLocks noGrp="1"/>
          </p:cNvSpPr>
          <p:nvPr>
            <p:ph type="sldNum" sz="quarter" idx="10"/>
          </p:nvPr>
        </p:nvSpPr>
        <p:spPr/>
        <p:txBody>
          <a:bodyPr/>
          <a:lstStyle/>
          <a:p>
            <a:fld id="{53577A5D-4F72-492F-BD2F-892596C9038B}" type="slidenum">
              <a:rPr lang="en-US" smtClean="0"/>
              <a:pPr/>
              <a:t>30</a:t>
            </a:fld>
            <a:endParaRPr lang="en-US"/>
          </a:p>
        </p:txBody>
      </p:sp>
    </p:spTree>
    <p:extLst>
      <p:ext uri="{BB962C8B-B14F-4D97-AF65-F5344CB8AC3E}">
        <p14:creationId xmlns:p14="http://schemas.microsoft.com/office/powerpoint/2010/main" val="152125786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0" baseline="0" dirty="0"/>
              <a:t>TEACHER NOTES</a:t>
            </a:r>
            <a:r>
              <a:rPr lang="en-US" sz="1800" b="0" baseline="0" dirty="0" smtClean="0"/>
              <a:t>: In this figure, the scientists use 2006 as a baseline and predict what will happen to the moose’s food supply (forage biomass), if some wolves are present on the island. [Eventually students will enter their thinking on to MC Doodle Sheet Box K]</a:t>
            </a:r>
          </a:p>
          <a:p>
            <a:endParaRPr lang="en-US" sz="1800" b="0" baseline="0" dirty="0" smtClean="0"/>
          </a:p>
          <a:p>
            <a:endParaRPr lang="en-US" sz="1800" b="0" baseline="0" dirty="0" smtClean="0"/>
          </a:p>
          <a:p>
            <a:r>
              <a:rPr lang="en-US" sz="1800" b="0" baseline="0" dirty="0" smtClean="0"/>
              <a:t>The pattern we want students to see is that given some wolves, the amount of food available to the moose still decreases, but not as quickly as it would if no wolves were present. </a:t>
            </a:r>
          </a:p>
          <a:p>
            <a:endParaRPr lang="en-US" sz="1800" b="0" baseline="0" dirty="0"/>
          </a:p>
          <a:p>
            <a:endParaRPr lang="en-US" sz="1800" baseline="0" dirty="0" smtClean="0"/>
          </a:p>
          <a:p>
            <a:endParaRPr lang="en-US" sz="1800" baseline="0" dirty="0" smtClean="0"/>
          </a:p>
          <a:p>
            <a:r>
              <a:rPr lang="en-US" sz="1800" b="0" baseline="0" dirty="0" smtClean="0"/>
              <a:t>This figure taken from:</a:t>
            </a:r>
          </a:p>
          <a:p>
            <a:r>
              <a:rPr lang="en-US" sz="1800" b="0" baseline="0" dirty="0" smtClean="0"/>
              <a:t>De </a:t>
            </a:r>
            <a:r>
              <a:rPr lang="en-US" sz="1800" b="0" baseline="0" dirty="0" err="1" smtClean="0"/>
              <a:t>Jager</a:t>
            </a:r>
            <a:r>
              <a:rPr lang="en-US" sz="1800" b="0" baseline="0" dirty="0" smtClean="0"/>
              <a:t>, N. R., </a:t>
            </a:r>
            <a:r>
              <a:rPr lang="en-US" sz="1800" b="0" baseline="0" dirty="0" err="1" smtClean="0"/>
              <a:t>Rohweder</a:t>
            </a:r>
            <a:r>
              <a:rPr lang="en-US" sz="1800" b="0" baseline="0" dirty="0" smtClean="0"/>
              <a:t>, J.J., Miranda, B.R., Sturtevant, B.R., Fox, T.J., &amp; </a:t>
            </a:r>
            <a:r>
              <a:rPr lang="en-US" sz="1800" b="0" baseline="0" dirty="0" err="1" smtClean="0"/>
              <a:t>Romanski</a:t>
            </a:r>
            <a:r>
              <a:rPr lang="en-US" sz="1800" b="0" baseline="0" dirty="0" smtClean="0"/>
              <a:t>, M.C. (2017). Modelling moose-forest interactions </a:t>
            </a:r>
          </a:p>
          <a:p>
            <a:r>
              <a:rPr lang="en-US" sz="1800" b="0" baseline="0" dirty="0" smtClean="0"/>
              <a:t>	under different predation scenarios at Isle Royale National Park, USA. </a:t>
            </a:r>
            <a:r>
              <a:rPr lang="en-US" sz="1800" b="0" i="1" baseline="0" dirty="0" smtClean="0"/>
              <a:t>Ecological Applications. </a:t>
            </a:r>
            <a:r>
              <a:rPr lang="en-US" sz="1800" b="0" i="0" baseline="0" dirty="0" smtClean="0"/>
              <a:t>0(0): 1-21. </a:t>
            </a:r>
            <a:endParaRPr lang="en-US" sz="1800" b="0" i="1" baseline="0" dirty="0" smtClean="0"/>
          </a:p>
          <a:p>
            <a:endParaRPr lang="en-US" sz="1800" baseline="0" dirty="0"/>
          </a:p>
        </p:txBody>
      </p:sp>
      <p:sp>
        <p:nvSpPr>
          <p:cNvPr id="4" name="Slide Number Placeholder 3"/>
          <p:cNvSpPr>
            <a:spLocks noGrp="1"/>
          </p:cNvSpPr>
          <p:nvPr>
            <p:ph type="sldNum" sz="quarter" idx="10"/>
          </p:nvPr>
        </p:nvSpPr>
        <p:spPr/>
        <p:txBody>
          <a:bodyPr/>
          <a:lstStyle/>
          <a:p>
            <a:fld id="{53577A5D-4F72-492F-BD2F-892596C9038B}" type="slidenum">
              <a:rPr lang="en-US" smtClean="0"/>
              <a:pPr/>
              <a:t>31</a:t>
            </a:fld>
            <a:endParaRPr lang="en-US"/>
          </a:p>
        </p:txBody>
      </p:sp>
    </p:spTree>
    <p:extLst>
      <p:ext uri="{BB962C8B-B14F-4D97-AF65-F5344CB8AC3E}">
        <p14:creationId xmlns:p14="http://schemas.microsoft.com/office/powerpoint/2010/main" val="60912631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0" baseline="0" dirty="0"/>
              <a:t>TEACHER NOTES</a:t>
            </a:r>
            <a:r>
              <a:rPr lang="en-US" sz="1800" b="0" baseline="0" dirty="0" smtClean="0"/>
              <a:t>: In this figure, the scientists use 2006 as a baseline and predict what will happen to the moose’s food supply (forage biomass), if a lot of wolves are present on the island. [Eventually students will enter their thinking on to MC Doodle Sheet Box K]</a:t>
            </a:r>
          </a:p>
          <a:p>
            <a:endParaRPr lang="en-US" sz="1800" b="0" baseline="0" dirty="0" smtClean="0"/>
          </a:p>
          <a:p>
            <a:r>
              <a:rPr lang="en-US" sz="1800" b="0" baseline="0" dirty="0" smtClean="0"/>
              <a:t>The pattern we want students to see is that given more wolves, the amount of food available remains relatively stable. In other words, the population of moose will not increase as rapidly, ensuring more food available to those on the island. </a:t>
            </a:r>
            <a:endParaRPr lang="en-US" sz="1800" baseline="0" dirty="0" smtClean="0"/>
          </a:p>
          <a:p>
            <a:endParaRPr lang="en-US" sz="1800" baseline="0" dirty="0" smtClean="0"/>
          </a:p>
          <a:p>
            <a:r>
              <a:rPr lang="en-US" sz="1800" b="0" baseline="0" dirty="0" smtClean="0"/>
              <a:t>This figure taken from:</a:t>
            </a:r>
          </a:p>
          <a:p>
            <a:r>
              <a:rPr lang="en-US" sz="1800" b="0" baseline="0" dirty="0" err="1" smtClean="0"/>
              <a:t>DeJager</a:t>
            </a:r>
            <a:r>
              <a:rPr lang="en-US" sz="1800" b="0" baseline="0" dirty="0" smtClean="0"/>
              <a:t>, N. R., </a:t>
            </a:r>
            <a:r>
              <a:rPr lang="en-US" sz="1800" b="0" baseline="0" dirty="0" err="1" smtClean="0"/>
              <a:t>Rohweder</a:t>
            </a:r>
            <a:r>
              <a:rPr lang="en-US" sz="1800" b="0" baseline="0" dirty="0" smtClean="0"/>
              <a:t>, J.J., Miranda, B.R., Sturtevant, B.R., Fox, T.J., &amp; </a:t>
            </a:r>
            <a:r>
              <a:rPr lang="en-US" sz="1800" b="0" baseline="0" dirty="0" err="1" smtClean="0"/>
              <a:t>Romanski</a:t>
            </a:r>
            <a:r>
              <a:rPr lang="en-US" sz="1800" b="0" baseline="0" dirty="0" smtClean="0"/>
              <a:t>, M.C. (2017). Modelling moose-forest interactions </a:t>
            </a:r>
          </a:p>
          <a:p>
            <a:r>
              <a:rPr lang="en-US" sz="1800" b="0" baseline="0" dirty="0" smtClean="0"/>
              <a:t>	under different predation scenarios at Isle Royale National Park, USA. </a:t>
            </a:r>
            <a:r>
              <a:rPr lang="en-US" sz="1800" b="0" i="1" baseline="0" dirty="0" smtClean="0"/>
              <a:t>Ecological Applications. </a:t>
            </a:r>
            <a:r>
              <a:rPr lang="en-US" sz="1800" b="0" i="0" baseline="0" dirty="0" smtClean="0"/>
              <a:t>0(0): 1-21. </a:t>
            </a:r>
            <a:endParaRPr lang="en-US" sz="1800" b="0" i="1" baseline="0" dirty="0" smtClean="0"/>
          </a:p>
          <a:p>
            <a:endParaRPr lang="en-US" sz="1800" baseline="0" dirty="0"/>
          </a:p>
        </p:txBody>
      </p:sp>
      <p:sp>
        <p:nvSpPr>
          <p:cNvPr id="4" name="Slide Number Placeholder 3"/>
          <p:cNvSpPr>
            <a:spLocks noGrp="1"/>
          </p:cNvSpPr>
          <p:nvPr>
            <p:ph type="sldNum" sz="quarter" idx="10"/>
          </p:nvPr>
        </p:nvSpPr>
        <p:spPr/>
        <p:txBody>
          <a:bodyPr/>
          <a:lstStyle/>
          <a:p>
            <a:fld id="{53577A5D-4F72-492F-BD2F-892596C9038B}" type="slidenum">
              <a:rPr lang="en-US" smtClean="0"/>
              <a:pPr/>
              <a:t>32</a:t>
            </a:fld>
            <a:endParaRPr lang="en-US"/>
          </a:p>
        </p:txBody>
      </p:sp>
    </p:spTree>
    <p:extLst>
      <p:ext uri="{BB962C8B-B14F-4D97-AF65-F5344CB8AC3E}">
        <p14:creationId xmlns:p14="http://schemas.microsoft.com/office/powerpoint/2010/main" val="148468188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0" baseline="0" dirty="0"/>
              <a:t>TEACHER NOTES:</a:t>
            </a:r>
          </a:p>
          <a:p>
            <a:r>
              <a:rPr lang="en-US" sz="1800" baseline="0" dirty="0" smtClean="0"/>
              <a:t>Have students refer back to their notes and the pattern uncovered in the previous slides and answer the question presented here: they may do so both individually and in groups, before presenting their explanations to the class. Students should recognize that without wolves, the moose population will continue to increase, which will decimate their food supply on the island. Ultimately, this relates to the idea of carrying capacity—if there is enough matter within a given ecosystem, a population could survive indefinitely. But, in the case of the moose, they will significantly reduce their food supply, most likely causing the population to crash (death rate will increase and the population size will go down). [MC Doodle Sheet Box K]</a:t>
            </a:r>
          </a:p>
          <a:p>
            <a:endParaRPr lang="en-US" sz="1800" baseline="0" dirty="0" smtClean="0"/>
          </a:p>
          <a:p>
            <a:r>
              <a:rPr lang="en-US" sz="1800" baseline="0" dirty="0" smtClean="0"/>
              <a:t>*For some more context, the current population of moose is expected to double within the next 3-4 years, going from nearly 1600 moose to 3200. </a:t>
            </a:r>
          </a:p>
          <a:p>
            <a:endParaRPr lang="en-US" sz="1800" dirty="0"/>
          </a:p>
          <a:p>
            <a:endParaRPr lang="en-US" sz="1800" baseline="0" dirty="0"/>
          </a:p>
        </p:txBody>
      </p:sp>
      <p:sp>
        <p:nvSpPr>
          <p:cNvPr id="4" name="Slide Number Placeholder 3"/>
          <p:cNvSpPr>
            <a:spLocks noGrp="1"/>
          </p:cNvSpPr>
          <p:nvPr>
            <p:ph type="sldNum" sz="quarter" idx="10"/>
          </p:nvPr>
        </p:nvSpPr>
        <p:spPr/>
        <p:txBody>
          <a:bodyPr/>
          <a:lstStyle/>
          <a:p>
            <a:fld id="{53577A5D-4F72-492F-BD2F-892596C9038B}" type="slidenum">
              <a:rPr lang="en-US" smtClean="0"/>
              <a:pPr/>
              <a:t>33</a:t>
            </a:fld>
            <a:endParaRPr lang="en-US"/>
          </a:p>
        </p:txBody>
      </p:sp>
    </p:spTree>
    <p:extLst>
      <p:ext uri="{BB962C8B-B14F-4D97-AF65-F5344CB8AC3E}">
        <p14:creationId xmlns:p14="http://schemas.microsoft.com/office/powerpoint/2010/main" val="52656673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0" baseline="0" dirty="0"/>
              <a:t>TEACHER </a:t>
            </a:r>
            <a:r>
              <a:rPr lang="en-US" sz="1800" b="0" baseline="0" dirty="0" smtClean="0"/>
              <a:t>NOTES:</a:t>
            </a:r>
          </a:p>
          <a:p>
            <a:r>
              <a:rPr lang="en-US" sz="1800" b="0" baseline="0" dirty="0" smtClean="0"/>
              <a:t>Based on the conversation that took place in this learning segment, students will most likely need to revisit their model to account for carrying capacity and its relationship to matter cycles and interdependence of organisms. </a:t>
            </a:r>
          </a:p>
          <a:p>
            <a:endParaRPr lang="en-US" sz="1800" baseline="0" dirty="0"/>
          </a:p>
          <a:p>
            <a:endParaRPr lang="en-US" sz="1800" baseline="0" dirty="0" smtClean="0"/>
          </a:p>
          <a:p>
            <a:endParaRPr lang="en-US" sz="1800" baseline="0" dirty="0"/>
          </a:p>
          <a:p>
            <a:endParaRPr lang="en-US" sz="1800" baseline="0" dirty="0"/>
          </a:p>
        </p:txBody>
      </p:sp>
      <p:sp>
        <p:nvSpPr>
          <p:cNvPr id="4" name="Slide Number Placeholder 3"/>
          <p:cNvSpPr>
            <a:spLocks noGrp="1"/>
          </p:cNvSpPr>
          <p:nvPr>
            <p:ph type="sldNum" sz="quarter" idx="10"/>
          </p:nvPr>
        </p:nvSpPr>
        <p:spPr/>
        <p:txBody>
          <a:bodyPr/>
          <a:lstStyle/>
          <a:p>
            <a:fld id="{53577A5D-4F72-492F-BD2F-892596C9038B}" type="slidenum">
              <a:rPr lang="en-US" smtClean="0"/>
              <a:pPr/>
              <a:t>34</a:t>
            </a:fld>
            <a:endParaRPr lang="en-US"/>
          </a:p>
        </p:txBody>
      </p:sp>
    </p:spTree>
    <p:extLst>
      <p:ext uri="{BB962C8B-B14F-4D97-AF65-F5344CB8AC3E}">
        <p14:creationId xmlns:p14="http://schemas.microsoft.com/office/powerpoint/2010/main" val="213468189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TEACHER NOTES:</a:t>
            </a:r>
          </a:p>
          <a:p>
            <a:r>
              <a:rPr lang="en-US" dirty="0" smtClean="0"/>
              <a:t>Not meant for students. This slide</a:t>
            </a:r>
            <a:r>
              <a:rPr lang="en-US" baseline="0" dirty="0" smtClean="0"/>
              <a:t> helps you recognize what the class has accomplished in the current learning segment and what the transition to the next learning segment might be.</a:t>
            </a:r>
            <a:endParaRPr lang="en-US" dirty="0" smtClean="0"/>
          </a:p>
          <a:p>
            <a:endParaRPr lang="en-US" dirty="0"/>
          </a:p>
        </p:txBody>
      </p:sp>
      <p:sp>
        <p:nvSpPr>
          <p:cNvPr id="4" name="Slide Number Placeholder 3"/>
          <p:cNvSpPr>
            <a:spLocks noGrp="1"/>
          </p:cNvSpPr>
          <p:nvPr>
            <p:ph type="sldNum" sz="quarter" idx="10"/>
          </p:nvPr>
        </p:nvSpPr>
        <p:spPr/>
        <p:txBody>
          <a:bodyPr/>
          <a:lstStyle/>
          <a:p>
            <a:fld id="{D8C963D6-A539-E940-9C15-C13F565BC522}" type="slidenum">
              <a:rPr lang="en-US" smtClean="0"/>
              <a:pPr/>
              <a:t>35</a:t>
            </a:fld>
            <a:endParaRPr lang="en-US"/>
          </a:p>
        </p:txBody>
      </p:sp>
    </p:spTree>
    <p:extLst>
      <p:ext uri="{BB962C8B-B14F-4D97-AF65-F5344CB8AC3E}">
        <p14:creationId xmlns:p14="http://schemas.microsoft.com/office/powerpoint/2010/main" val="3054515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TEACHER NOTES:</a:t>
            </a:r>
          </a:p>
          <a:p>
            <a:r>
              <a:rPr lang="en-US" dirty="0" smtClean="0"/>
              <a:t>Not meant for students. This slide</a:t>
            </a:r>
            <a:r>
              <a:rPr lang="en-US" baseline="0" dirty="0" smtClean="0"/>
              <a:t> connects you to the description for the learning segment at hand.</a:t>
            </a:r>
            <a:endParaRPr lang="en-US" dirty="0" smtClean="0"/>
          </a:p>
          <a:p>
            <a:endParaRPr lang="en-US" dirty="0"/>
          </a:p>
        </p:txBody>
      </p:sp>
      <p:sp>
        <p:nvSpPr>
          <p:cNvPr id="4" name="Slide Number Placeholder 3"/>
          <p:cNvSpPr>
            <a:spLocks noGrp="1"/>
          </p:cNvSpPr>
          <p:nvPr>
            <p:ph type="sldNum" sz="quarter" idx="10"/>
          </p:nvPr>
        </p:nvSpPr>
        <p:spPr/>
        <p:txBody>
          <a:bodyPr/>
          <a:lstStyle/>
          <a:p>
            <a:fld id="{D8C963D6-A539-E940-9C15-C13F565BC522}" type="slidenum">
              <a:rPr lang="en-US" smtClean="0"/>
              <a:pPr/>
              <a:t>36</a:t>
            </a:fld>
            <a:endParaRPr lang="en-US"/>
          </a:p>
        </p:txBody>
      </p:sp>
    </p:spTree>
    <p:extLst>
      <p:ext uri="{BB962C8B-B14F-4D97-AF65-F5344CB8AC3E}">
        <p14:creationId xmlns:p14="http://schemas.microsoft.com/office/powerpoint/2010/main" val="337239697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TEACHER NOTES:</a:t>
            </a:r>
          </a:p>
          <a:p>
            <a:r>
              <a:rPr lang="en-US" dirty="0" smtClean="0"/>
              <a:t>Not meant</a:t>
            </a:r>
            <a:r>
              <a:rPr lang="en-US" baseline="0" dirty="0" smtClean="0"/>
              <a:t> for students. This slide lists the resources you will need for the current learning segment. It may also include any interesting web resources you could peruse prior to engaging students in the tasks ahead.</a:t>
            </a:r>
          </a:p>
          <a:p>
            <a:endParaRPr lang="en-US" dirty="0"/>
          </a:p>
        </p:txBody>
      </p:sp>
      <p:sp>
        <p:nvSpPr>
          <p:cNvPr id="4" name="Slide Number Placeholder 3"/>
          <p:cNvSpPr>
            <a:spLocks noGrp="1"/>
          </p:cNvSpPr>
          <p:nvPr>
            <p:ph type="sldNum" sz="quarter" idx="10"/>
          </p:nvPr>
        </p:nvSpPr>
        <p:spPr/>
        <p:txBody>
          <a:bodyPr/>
          <a:lstStyle/>
          <a:p>
            <a:fld id="{D8C963D6-A539-E940-9C15-C13F565BC522}" type="slidenum">
              <a:rPr lang="en-US" smtClean="0"/>
              <a:pPr/>
              <a:t>37</a:t>
            </a:fld>
            <a:endParaRPr lang="en-US"/>
          </a:p>
        </p:txBody>
      </p:sp>
    </p:spTree>
    <p:extLst>
      <p:ext uri="{BB962C8B-B14F-4D97-AF65-F5344CB8AC3E}">
        <p14:creationId xmlns:p14="http://schemas.microsoft.com/office/powerpoint/2010/main" val="250741706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TEACHER NOTES:</a:t>
            </a:r>
          </a:p>
          <a:p>
            <a:r>
              <a:rPr lang="en-US" dirty="0" smtClean="0"/>
              <a:t>Not meant</a:t>
            </a:r>
            <a:r>
              <a:rPr lang="en-US" baseline="0" dirty="0" smtClean="0"/>
              <a:t> for students.</a:t>
            </a:r>
            <a:endParaRPr lang="en-US" dirty="0"/>
          </a:p>
        </p:txBody>
      </p:sp>
      <p:sp>
        <p:nvSpPr>
          <p:cNvPr id="4" name="Slide Number Placeholder 3"/>
          <p:cNvSpPr>
            <a:spLocks noGrp="1"/>
          </p:cNvSpPr>
          <p:nvPr>
            <p:ph type="sldNum" sz="quarter" idx="10"/>
          </p:nvPr>
        </p:nvSpPr>
        <p:spPr/>
        <p:txBody>
          <a:bodyPr/>
          <a:lstStyle/>
          <a:p>
            <a:fld id="{D8C963D6-A539-E940-9C15-C13F565BC522}" type="slidenum">
              <a:rPr lang="en-US" smtClean="0"/>
              <a:pPr/>
              <a:t>38</a:t>
            </a:fld>
            <a:endParaRPr lang="en-US"/>
          </a:p>
        </p:txBody>
      </p:sp>
    </p:spTree>
    <p:extLst>
      <p:ext uri="{BB962C8B-B14F-4D97-AF65-F5344CB8AC3E}">
        <p14:creationId xmlns:p14="http://schemas.microsoft.com/office/powerpoint/2010/main" val="252051627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0" baseline="0" dirty="0"/>
              <a:t>TEACHER NOTES:</a:t>
            </a:r>
          </a:p>
          <a:p>
            <a:r>
              <a:rPr lang="en-US" sz="1800" baseline="0" dirty="0" smtClean="0"/>
              <a:t>Now that we’ve talked a lot about the ecosphere, what does that mean for Earth? How are the ecosphere and the Earth alike/ different? What we primarily want students to recognize is that Earth is a closed system with respect to matter and that the sun continuously supplies energy. </a:t>
            </a:r>
            <a:r>
              <a:rPr lang="en-US" sz="1800" baseline="0" smtClean="0"/>
              <a:t>[MC Doodle Sheet L and M]</a:t>
            </a:r>
            <a:endParaRPr lang="en-US" sz="1800" baseline="0" dirty="0" smtClean="0"/>
          </a:p>
          <a:p>
            <a:endParaRPr lang="en-US" sz="1800" baseline="0" dirty="0"/>
          </a:p>
        </p:txBody>
      </p:sp>
      <p:sp>
        <p:nvSpPr>
          <p:cNvPr id="4" name="Slide Number Placeholder 3"/>
          <p:cNvSpPr>
            <a:spLocks noGrp="1"/>
          </p:cNvSpPr>
          <p:nvPr>
            <p:ph type="sldNum" sz="quarter" idx="10"/>
          </p:nvPr>
        </p:nvSpPr>
        <p:spPr/>
        <p:txBody>
          <a:bodyPr/>
          <a:lstStyle/>
          <a:p>
            <a:fld id="{53577A5D-4F72-492F-BD2F-892596C9038B}" type="slidenum">
              <a:rPr lang="en-US" smtClean="0"/>
              <a:pPr/>
              <a:t>39</a:t>
            </a:fld>
            <a:endParaRPr lang="en-US"/>
          </a:p>
        </p:txBody>
      </p:sp>
    </p:spTree>
    <p:extLst>
      <p:ext uri="{BB962C8B-B14F-4D97-AF65-F5344CB8AC3E}">
        <p14:creationId xmlns:p14="http://schemas.microsoft.com/office/powerpoint/2010/main" val="3930444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TEACHER NOTES:</a:t>
            </a:r>
          </a:p>
          <a:p>
            <a:r>
              <a:rPr lang="en-US" dirty="0" smtClean="0"/>
              <a:t>Not meant for students. This slide</a:t>
            </a:r>
            <a:r>
              <a:rPr lang="en-US" baseline="0" dirty="0" smtClean="0"/>
              <a:t> connects you to the description for the learning segment at hand.</a:t>
            </a:r>
            <a:endParaRPr lang="en-US" dirty="0" smtClean="0"/>
          </a:p>
          <a:p>
            <a:endParaRPr lang="en-US" dirty="0"/>
          </a:p>
        </p:txBody>
      </p:sp>
      <p:sp>
        <p:nvSpPr>
          <p:cNvPr id="4" name="Slide Number Placeholder 3"/>
          <p:cNvSpPr>
            <a:spLocks noGrp="1"/>
          </p:cNvSpPr>
          <p:nvPr>
            <p:ph type="sldNum" sz="quarter" idx="10"/>
          </p:nvPr>
        </p:nvSpPr>
        <p:spPr/>
        <p:txBody>
          <a:bodyPr/>
          <a:lstStyle/>
          <a:p>
            <a:fld id="{D8C963D6-A539-E940-9C15-C13F565BC522}" type="slidenum">
              <a:rPr lang="en-US" smtClean="0"/>
              <a:pPr/>
              <a:t>4</a:t>
            </a:fld>
            <a:endParaRPr lang="en-US"/>
          </a:p>
        </p:txBody>
      </p:sp>
    </p:spTree>
    <p:extLst>
      <p:ext uri="{BB962C8B-B14F-4D97-AF65-F5344CB8AC3E}">
        <p14:creationId xmlns:p14="http://schemas.microsoft.com/office/powerpoint/2010/main" val="92230027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TEACHER NOTES:</a:t>
            </a:r>
          </a:p>
          <a:p>
            <a:r>
              <a:rPr lang="en-US" dirty="0" smtClean="0"/>
              <a:t>Not meant for students. This slide</a:t>
            </a:r>
            <a:r>
              <a:rPr lang="en-US" baseline="0" dirty="0" smtClean="0"/>
              <a:t> helps you recognize what the class has accomplished in the current learning segment and what the transition to the next learning segment might be.</a:t>
            </a:r>
            <a:endParaRPr lang="en-US" dirty="0" smtClean="0"/>
          </a:p>
          <a:p>
            <a:endParaRPr lang="en-US" dirty="0"/>
          </a:p>
        </p:txBody>
      </p:sp>
      <p:sp>
        <p:nvSpPr>
          <p:cNvPr id="4" name="Slide Number Placeholder 3"/>
          <p:cNvSpPr>
            <a:spLocks noGrp="1"/>
          </p:cNvSpPr>
          <p:nvPr>
            <p:ph type="sldNum" sz="quarter" idx="10"/>
          </p:nvPr>
        </p:nvSpPr>
        <p:spPr/>
        <p:txBody>
          <a:bodyPr/>
          <a:lstStyle/>
          <a:p>
            <a:fld id="{D8C963D6-A539-E940-9C15-C13F565BC522}" type="slidenum">
              <a:rPr lang="en-US" smtClean="0"/>
              <a:pPr/>
              <a:t>40</a:t>
            </a:fld>
            <a:endParaRPr lang="en-US"/>
          </a:p>
        </p:txBody>
      </p:sp>
    </p:spTree>
    <p:extLst>
      <p:ext uri="{BB962C8B-B14F-4D97-AF65-F5344CB8AC3E}">
        <p14:creationId xmlns:p14="http://schemas.microsoft.com/office/powerpoint/2010/main" val="78399999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TEACHER NOTES:</a:t>
            </a:r>
          </a:p>
          <a:p>
            <a:r>
              <a:rPr lang="en-US" dirty="0" smtClean="0"/>
              <a:t>Not meant for students. This slide</a:t>
            </a:r>
            <a:r>
              <a:rPr lang="en-US" baseline="0" dirty="0" smtClean="0"/>
              <a:t> connects you to the description for the learning segment at hand.</a:t>
            </a:r>
            <a:endParaRPr lang="en-US" dirty="0" smtClean="0"/>
          </a:p>
          <a:p>
            <a:endParaRPr lang="en-US" dirty="0"/>
          </a:p>
        </p:txBody>
      </p:sp>
      <p:sp>
        <p:nvSpPr>
          <p:cNvPr id="4" name="Slide Number Placeholder 3"/>
          <p:cNvSpPr>
            <a:spLocks noGrp="1"/>
          </p:cNvSpPr>
          <p:nvPr>
            <p:ph type="sldNum" sz="quarter" idx="10"/>
          </p:nvPr>
        </p:nvSpPr>
        <p:spPr/>
        <p:txBody>
          <a:bodyPr/>
          <a:lstStyle/>
          <a:p>
            <a:fld id="{D8C963D6-A539-E940-9C15-C13F565BC522}" type="slidenum">
              <a:rPr lang="en-US" smtClean="0"/>
              <a:pPr/>
              <a:t>41</a:t>
            </a:fld>
            <a:endParaRPr lang="en-US"/>
          </a:p>
        </p:txBody>
      </p:sp>
    </p:spTree>
    <p:extLst>
      <p:ext uri="{BB962C8B-B14F-4D97-AF65-F5344CB8AC3E}">
        <p14:creationId xmlns:p14="http://schemas.microsoft.com/office/powerpoint/2010/main" val="116762488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TEACHER NOTES:</a:t>
            </a:r>
          </a:p>
          <a:p>
            <a:r>
              <a:rPr lang="en-US" dirty="0" smtClean="0"/>
              <a:t>Not meant</a:t>
            </a:r>
            <a:r>
              <a:rPr lang="en-US" baseline="0" dirty="0" smtClean="0"/>
              <a:t> for students. This slide lists the resources you will need for the current learning segment. It may also include any interesting web resources you could peruse prior to engaging students in the tasks ahead.</a:t>
            </a:r>
          </a:p>
          <a:p>
            <a:endParaRPr lang="en-US" dirty="0"/>
          </a:p>
        </p:txBody>
      </p:sp>
      <p:sp>
        <p:nvSpPr>
          <p:cNvPr id="4" name="Slide Number Placeholder 3"/>
          <p:cNvSpPr>
            <a:spLocks noGrp="1"/>
          </p:cNvSpPr>
          <p:nvPr>
            <p:ph type="sldNum" sz="quarter" idx="10"/>
          </p:nvPr>
        </p:nvSpPr>
        <p:spPr/>
        <p:txBody>
          <a:bodyPr/>
          <a:lstStyle/>
          <a:p>
            <a:fld id="{D8C963D6-A539-E940-9C15-C13F565BC522}" type="slidenum">
              <a:rPr lang="en-US" smtClean="0"/>
              <a:pPr/>
              <a:t>42</a:t>
            </a:fld>
            <a:endParaRPr lang="en-US"/>
          </a:p>
        </p:txBody>
      </p:sp>
    </p:spTree>
    <p:extLst>
      <p:ext uri="{BB962C8B-B14F-4D97-AF65-F5344CB8AC3E}">
        <p14:creationId xmlns:p14="http://schemas.microsoft.com/office/powerpoint/2010/main" val="354667483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TEACHER NOTES:</a:t>
            </a:r>
          </a:p>
          <a:p>
            <a:r>
              <a:rPr lang="en-US" dirty="0" smtClean="0"/>
              <a:t>Not meant</a:t>
            </a:r>
            <a:r>
              <a:rPr lang="en-US" baseline="0" dirty="0" smtClean="0"/>
              <a:t> for students.</a:t>
            </a:r>
            <a:endParaRPr lang="en-US" dirty="0"/>
          </a:p>
        </p:txBody>
      </p:sp>
      <p:sp>
        <p:nvSpPr>
          <p:cNvPr id="4" name="Slide Number Placeholder 3"/>
          <p:cNvSpPr>
            <a:spLocks noGrp="1"/>
          </p:cNvSpPr>
          <p:nvPr>
            <p:ph type="sldNum" sz="quarter" idx="10"/>
          </p:nvPr>
        </p:nvSpPr>
        <p:spPr/>
        <p:txBody>
          <a:bodyPr/>
          <a:lstStyle/>
          <a:p>
            <a:fld id="{D8C963D6-A539-E940-9C15-C13F565BC522}" type="slidenum">
              <a:rPr lang="en-US" smtClean="0"/>
              <a:pPr/>
              <a:t>43</a:t>
            </a:fld>
            <a:endParaRPr lang="en-US"/>
          </a:p>
        </p:txBody>
      </p:sp>
    </p:spTree>
    <p:extLst>
      <p:ext uri="{BB962C8B-B14F-4D97-AF65-F5344CB8AC3E}">
        <p14:creationId xmlns:p14="http://schemas.microsoft.com/office/powerpoint/2010/main" val="113160756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0" baseline="0" dirty="0"/>
              <a:t>TEACHER NOTES</a:t>
            </a:r>
            <a:r>
              <a:rPr lang="en-US" sz="1800" b="0" baseline="0" dirty="0" smtClean="0"/>
              <a:t>:</a:t>
            </a:r>
          </a:p>
          <a:p>
            <a:r>
              <a:rPr lang="en-US" sz="1800" b="0" baseline="0" dirty="0" smtClean="0"/>
              <a:t>Students return to their original question and use their class consensus model to answer it. As in other model triangles, you can choose how you structure the means through which students complete this task. It can be done first individually in groups or vice versa. You could also use this final question as a summative assessment. </a:t>
            </a:r>
            <a:endParaRPr lang="en-US" sz="1800" b="0" baseline="0" dirty="0"/>
          </a:p>
        </p:txBody>
      </p:sp>
      <p:sp>
        <p:nvSpPr>
          <p:cNvPr id="4" name="Slide Number Placeholder 3"/>
          <p:cNvSpPr>
            <a:spLocks noGrp="1"/>
          </p:cNvSpPr>
          <p:nvPr>
            <p:ph type="sldNum" sz="quarter" idx="10"/>
          </p:nvPr>
        </p:nvSpPr>
        <p:spPr/>
        <p:txBody>
          <a:bodyPr/>
          <a:lstStyle/>
          <a:p>
            <a:fld id="{53577A5D-4F72-492F-BD2F-892596C9038B}" type="slidenum">
              <a:rPr lang="en-US" smtClean="0"/>
              <a:pPr/>
              <a:t>44</a:t>
            </a:fld>
            <a:endParaRPr lang="en-US"/>
          </a:p>
        </p:txBody>
      </p:sp>
    </p:spTree>
    <p:extLst>
      <p:ext uri="{BB962C8B-B14F-4D97-AF65-F5344CB8AC3E}">
        <p14:creationId xmlns:p14="http://schemas.microsoft.com/office/powerpoint/2010/main" val="191568424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TEACHER NOTES: </a:t>
            </a:r>
          </a:p>
          <a:p>
            <a:r>
              <a:rPr lang="en-US" dirty="0" smtClean="0"/>
              <a:t>Please take some time</a:t>
            </a:r>
            <a:r>
              <a:rPr lang="en-US" baseline="0" dirty="0" smtClean="0"/>
              <a:t> here to explore and connect the ideas of climate change and matter cycling in whatever ways makes the most sense for you and your students. See also the related reading on </a:t>
            </a:r>
            <a:endParaRPr lang="en-US" dirty="0"/>
          </a:p>
        </p:txBody>
      </p:sp>
      <p:sp>
        <p:nvSpPr>
          <p:cNvPr id="4" name="Slide Number Placeholder 3"/>
          <p:cNvSpPr>
            <a:spLocks noGrp="1"/>
          </p:cNvSpPr>
          <p:nvPr>
            <p:ph type="sldNum" sz="quarter" idx="10"/>
          </p:nvPr>
        </p:nvSpPr>
        <p:spPr/>
        <p:txBody>
          <a:bodyPr/>
          <a:lstStyle/>
          <a:p>
            <a:fld id="{D8C963D6-A539-E940-9C15-C13F565BC522}" type="slidenum">
              <a:rPr lang="en-US" smtClean="0"/>
              <a:pPr/>
              <a:t>45</a:t>
            </a:fld>
            <a:endParaRPr lang="en-US"/>
          </a:p>
        </p:txBody>
      </p:sp>
    </p:spTree>
    <p:extLst>
      <p:ext uri="{BB962C8B-B14F-4D97-AF65-F5344CB8AC3E}">
        <p14:creationId xmlns:p14="http://schemas.microsoft.com/office/powerpoint/2010/main" val="384351482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TEACHER NOTES:</a:t>
            </a:r>
          </a:p>
          <a:p>
            <a:r>
              <a:rPr lang="en-US" dirty="0" smtClean="0"/>
              <a:t>Not meant for students. This slide</a:t>
            </a:r>
            <a:r>
              <a:rPr lang="en-US" baseline="0" dirty="0" smtClean="0"/>
              <a:t> helps you recognize what the class has accomplished in the current learning segment and what the transition to the next learning segment might be.</a:t>
            </a:r>
            <a:endParaRPr lang="en-US" dirty="0" smtClean="0"/>
          </a:p>
          <a:p>
            <a:endParaRPr lang="en-US" dirty="0"/>
          </a:p>
        </p:txBody>
      </p:sp>
      <p:sp>
        <p:nvSpPr>
          <p:cNvPr id="4" name="Slide Number Placeholder 3"/>
          <p:cNvSpPr>
            <a:spLocks noGrp="1"/>
          </p:cNvSpPr>
          <p:nvPr>
            <p:ph type="sldNum" sz="quarter" idx="10"/>
          </p:nvPr>
        </p:nvSpPr>
        <p:spPr/>
        <p:txBody>
          <a:bodyPr/>
          <a:lstStyle/>
          <a:p>
            <a:fld id="{D8C963D6-A539-E940-9C15-C13F565BC522}" type="slidenum">
              <a:rPr lang="en-US" smtClean="0"/>
              <a:pPr/>
              <a:t>47</a:t>
            </a:fld>
            <a:endParaRPr lang="en-US"/>
          </a:p>
        </p:txBody>
      </p:sp>
    </p:spTree>
    <p:extLst>
      <p:ext uri="{BB962C8B-B14F-4D97-AF65-F5344CB8AC3E}">
        <p14:creationId xmlns:p14="http://schemas.microsoft.com/office/powerpoint/2010/main" val="35267268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TEACHER NOTES:</a:t>
            </a:r>
          </a:p>
          <a:p>
            <a:r>
              <a:rPr lang="en-US" dirty="0" smtClean="0"/>
              <a:t>Not meant</a:t>
            </a:r>
            <a:r>
              <a:rPr lang="en-US" baseline="0" dirty="0" smtClean="0"/>
              <a:t> for students. This slide lists the resources you will need for the current learning segment. It may also include any interesting web resources you could peruse prior to engaging students in the tasks ahead.</a:t>
            </a:r>
          </a:p>
          <a:p>
            <a:endParaRPr lang="en-US" dirty="0"/>
          </a:p>
        </p:txBody>
      </p:sp>
      <p:sp>
        <p:nvSpPr>
          <p:cNvPr id="4" name="Slide Number Placeholder 3"/>
          <p:cNvSpPr>
            <a:spLocks noGrp="1"/>
          </p:cNvSpPr>
          <p:nvPr>
            <p:ph type="sldNum" sz="quarter" idx="10"/>
          </p:nvPr>
        </p:nvSpPr>
        <p:spPr/>
        <p:txBody>
          <a:bodyPr/>
          <a:lstStyle/>
          <a:p>
            <a:fld id="{D8C963D6-A539-E940-9C15-C13F565BC522}" type="slidenum">
              <a:rPr lang="en-US" smtClean="0"/>
              <a:pPr/>
              <a:t>5</a:t>
            </a:fld>
            <a:endParaRPr lang="en-US"/>
          </a:p>
        </p:txBody>
      </p:sp>
    </p:spTree>
    <p:extLst>
      <p:ext uri="{BB962C8B-B14F-4D97-AF65-F5344CB8AC3E}">
        <p14:creationId xmlns:p14="http://schemas.microsoft.com/office/powerpoint/2010/main" val="21803791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TEACHER NOTES:</a:t>
            </a:r>
          </a:p>
          <a:p>
            <a:r>
              <a:rPr lang="en-US" dirty="0" smtClean="0"/>
              <a:t>Not meant</a:t>
            </a:r>
            <a:r>
              <a:rPr lang="en-US" baseline="0" dirty="0" smtClean="0"/>
              <a:t> for students.</a:t>
            </a:r>
            <a:endParaRPr lang="en-US" dirty="0"/>
          </a:p>
        </p:txBody>
      </p:sp>
      <p:sp>
        <p:nvSpPr>
          <p:cNvPr id="4" name="Slide Number Placeholder 3"/>
          <p:cNvSpPr>
            <a:spLocks noGrp="1"/>
          </p:cNvSpPr>
          <p:nvPr>
            <p:ph type="sldNum" sz="quarter" idx="10"/>
          </p:nvPr>
        </p:nvSpPr>
        <p:spPr/>
        <p:txBody>
          <a:bodyPr/>
          <a:lstStyle/>
          <a:p>
            <a:fld id="{D8C963D6-A539-E940-9C15-C13F565BC522}" type="slidenum">
              <a:rPr lang="en-US" smtClean="0"/>
              <a:pPr/>
              <a:t>6</a:t>
            </a:fld>
            <a:endParaRPr lang="en-US"/>
          </a:p>
        </p:txBody>
      </p:sp>
    </p:spTree>
    <p:extLst>
      <p:ext uri="{BB962C8B-B14F-4D97-AF65-F5344CB8AC3E}">
        <p14:creationId xmlns:p14="http://schemas.microsoft.com/office/powerpoint/2010/main" val="41746618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TEACHER NOTES:</a:t>
            </a:r>
          </a:p>
          <a:p>
            <a:r>
              <a:rPr lang="en-US" dirty="0" smtClean="0"/>
              <a:t>First student</a:t>
            </a:r>
            <a:r>
              <a:rPr lang="en-US" baseline="0" dirty="0" smtClean="0"/>
              <a:t> slide. </a:t>
            </a:r>
            <a:r>
              <a:rPr lang="en-US" dirty="0" smtClean="0"/>
              <a:t>Remind students of what they’ve learned about organisms so far—that they have</a:t>
            </a:r>
            <a:r>
              <a:rPr lang="en-US" baseline="0" dirty="0" smtClean="0"/>
              <a:t> models to explain how individual organisms survive. They can explain what organisms take in and give off, and the processes that go on in their cells that make it possible for them to grow and maintain their bodies. Add additional ideas as necessary. Emphasize that all of these processes take place at the organismal (individual level).</a:t>
            </a:r>
            <a:endParaRPr lang="en-US" dirty="0"/>
          </a:p>
          <a:p>
            <a:endParaRPr lang="en-US" dirty="0" smtClean="0"/>
          </a:p>
          <a:p>
            <a:endParaRPr lang="en-US" baseline="0" dirty="0" smtClean="0"/>
          </a:p>
          <a:p>
            <a:endParaRPr lang="en-US" i="0" baseline="0" dirty="0" smtClean="0"/>
          </a:p>
          <a:p>
            <a:endParaRPr lang="en-US" baseline="0" dirty="0" smtClean="0"/>
          </a:p>
          <a:p>
            <a:endParaRPr lang="en-US" baseline="0" dirty="0" smtClean="0"/>
          </a:p>
          <a:p>
            <a:endParaRPr lang="en-US" baseline="0" dirty="0" smtClean="0"/>
          </a:p>
          <a:p>
            <a:endParaRPr lang="en-US" baseline="0" dirty="0" smtClean="0"/>
          </a:p>
          <a:p>
            <a:endParaRPr lang="en-US" baseline="0" dirty="0" smtClean="0"/>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53577A5D-4F72-492F-BD2F-892596C9038B}" type="slidenum">
              <a:rPr lang="en-US" smtClean="0"/>
              <a:pPr/>
              <a:t>7</a:t>
            </a:fld>
            <a:endParaRPr lang="en-US"/>
          </a:p>
        </p:txBody>
      </p:sp>
    </p:spTree>
    <p:extLst>
      <p:ext uri="{BB962C8B-B14F-4D97-AF65-F5344CB8AC3E}">
        <p14:creationId xmlns:p14="http://schemas.microsoft.com/office/powerpoint/2010/main" val="6662517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4400">
              <a:spcBef>
                <a:spcPts val="0"/>
              </a:spcBef>
            </a:pPr>
            <a:r>
              <a:rPr lang="en-US" sz="1800" dirty="0" smtClean="0">
                <a:solidFill>
                  <a:srgbClr val="5FAF29"/>
                </a:solidFill>
              </a:rPr>
              <a:t>Teacher Notes: [See MC</a:t>
            </a:r>
            <a:r>
              <a:rPr lang="en-US" sz="1800" baseline="0" dirty="0" smtClean="0">
                <a:solidFill>
                  <a:srgbClr val="5FAF29"/>
                </a:solidFill>
              </a:rPr>
              <a:t> Doodle Sheet A, B, and C]</a:t>
            </a:r>
            <a:r>
              <a:rPr lang="en-US" sz="1800" dirty="0" smtClean="0">
                <a:solidFill>
                  <a:srgbClr val="5FAF29"/>
                </a:solidFill>
              </a:rPr>
              <a:t> Students should recall that – Wolves and moose live on the same island, along with plants and other living things.</a:t>
            </a:r>
            <a:r>
              <a:rPr lang="en-US" sz="1800" baseline="0" dirty="0" smtClean="0">
                <a:solidFill>
                  <a:srgbClr val="5FAF29"/>
                </a:solidFill>
              </a:rPr>
              <a:t> Also, g</a:t>
            </a:r>
            <a:r>
              <a:rPr lang="en-US" sz="1800" dirty="0" smtClean="0">
                <a:solidFill>
                  <a:srgbClr val="5FAF29"/>
                </a:solidFill>
              </a:rPr>
              <a:t>round finches live on the same island with plants and other living things.</a:t>
            </a:r>
            <a:r>
              <a:rPr lang="en-US" sz="1800" baseline="0" dirty="0" smtClean="0">
                <a:solidFill>
                  <a:srgbClr val="5FAF29"/>
                </a:solidFill>
              </a:rPr>
              <a:t> </a:t>
            </a:r>
            <a:r>
              <a:rPr lang="en-US" sz="1800" dirty="0" smtClean="0">
                <a:solidFill>
                  <a:srgbClr val="5FAF29"/>
                </a:solidFill>
              </a:rPr>
              <a:t>This segment gives you the opportunity to have students do some individual thinking and writing, small group dialogue, and have a whole class discussion.</a:t>
            </a:r>
          </a:p>
          <a:p>
            <a:pPr defTabSz="914400">
              <a:spcBef>
                <a:spcPts val="0"/>
              </a:spcBef>
            </a:pPr>
            <a:endParaRPr lang="en-US" sz="1800" dirty="0" smtClean="0">
              <a:solidFill>
                <a:srgbClr val="5FAF29"/>
              </a:solidFill>
            </a:endParaRPr>
          </a:p>
          <a:p>
            <a:pPr defTabSz="914400">
              <a:spcBef>
                <a:spcPts val="0"/>
              </a:spcBef>
            </a:pPr>
            <a:r>
              <a:rPr lang="en-US" sz="1800" dirty="0" smtClean="0">
                <a:solidFill>
                  <a:srgbClr val="5FAF29"/>
                </a:solidFill>
              </a:rPr>
              <a:t>By the end of this short</a:t>
            </a:r>
            <a:r>
              <a:rPr lang="en-US" sz="1800" baseline="0" dirty="0" smtClean="0">
                <a:solidFill>
                  <a:srgbClr val="5FAF29"/>
                </a:solidFill>
              </a:rPr>
              <a:t> task, students should recognize that organisms are getting the stuff they need from their surroundings. We’ll begin to explore this question in the next slide.</a:t>
            </a:r>
            <a:endParaRPr lang="en-US" sz="1800" dirty="0" smtClean="0">
              <a:solidFill>
                <a:srgbClr val="5FAF29"/>
              </a:solidFill>
            </a:endParaRPr>
          </a:p>
          <a:p>
            <a:endParaRPr lang="en-US" sz="1800" baseline="0" dirty="0"/>
          </a:p>
        </p:txBody>
      </p:sp>
      <p:sp>
        <p:nvSpPr>
          <p:cNvPr id="4" name="Slide Number Placeholder 3"/>
          <p:cNvSpPr>
            <a:spLocks noGrp="1"/>
          </p:cNvSpPr>
          <p:nvPr>
            <p:ph type="sldNum" sz="quarter" idx="10"/>
          </p:nvPr>
        </p:nvSpPr>
        <p:spPr/>
        <p:txBody>
          <a:bodyPr/>
          <a:lstStyle/>
          <a:p>
            <a:fld id="{53577A5D-4F72-492F-BD2F-892596C9038B}" type="slidenum">
              <a:rPr lang="en-US" smtClean="0"/>
              <a:pPr/>
              <a:t>8</a:t>
            </a:fld>
            <a:endParaRPr lang="en-US"/>
          </a:p>
        </p:txBody>
      </p:sp>
    </p:spTree>
    <p:extLst>
      <p:ext uri="{BB962C8B-B14F-4D97-AF65-F5344CB8AC3E}">
        <p14:creationId xmlns:p14="http://schemas.microsoft.com/office/powerpoint/2010/main" val="12341192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0" baseline="0" dirty="0"/>
              <a:t>TEACHER NOTES</a:t>
            </a:r>
            <a:r>
              <a:rPr lang="en-US" sz="1800" b="0" baseline="0" dirty="0" smtClean="0"/>
              <a:t>:</a:t>
            </a:r>
          </a:p>
          <a:p>
            <a:r>
              <a:rPr lang="en-US" sz="1800" b="0" baseline="0" dirty="0" smtClean="0"/>
              <a:t>If you have an ecosphere, students have most likely observed it sitting in the classroom. Now we want students to explicitly begin thinking about what they notice in the ecosphere, and what they are wondering about. </a:t>
            </a:r>
            <a:r>
              <a:rPr lang="en-US" sz="1800" baseline="0" dirty="0" smtClean="0"/>
              <a:t>This </a:t>
            </a:r>
            <a:r>
              <a:rPr lang="en-US" sz="1800" baseline="0" dirty="0"/>
              <a:t>is an opportunity </a:t>
            </a:r>
            <a:r>
              <a:rPr lang="en-US" sz="1800" baseline="0" dirty="0" smtClean="0"/>
              <a:t>use the doodle </a:t>
            </a:r>
            <a:r>
              <a:rPr lang="en-US" sz="1800" baseline="0" dirty="0"/>
              <a:t>sheet </a:t>
            </a:r>
            <a:r>
              <a:rPr lang="en-US" sz="1800" baseline="0" dirty="0" smtClean="0"/>
              <a:t>in </a:t>
            </a:r>
            <a:r>
              <a:rPr lang="en-US" sz="1800" baseline="0" dirty="0"/>
              <a:t>order to capture student thoughts individually. Students can then pair-share, eventually sharing out ideas to the class. </a:t>
            </a:r>
            <a:r>
              <a:rPr lang="en-US" sz="1800" baseline="0" dirty="0" smtClean="0"/>
              <a:t>Ultimately, what we want them to observe is the </a:t>
            </a:r>
            <a:r>
              <a:rPr lang="en-US" sz="1800" b="1" baseline="0" dirty="0" smtClean="0"/>
              <a:t>phenomenon</a:t>
            </a:r>
            <a:r>
              <a:rPr lang="en-US" sz="1800" b="0" baseline="0" dirty="0" smtClean="0"/>
              <a:t> that nothing can get in or out of this ”sealed ecosystem”, yet the organisms are surviving. Students will record in boxes D and E.</a:t>
            </a:r>
          </a:p>
          <a:p>
            <a:endParaRPr lang="en-US" sz="1800" b="0" baseline="0" dirty="0" smtClean="0"/>
          </a:p>
          <a:p>
            <a:r>
              <a:rPr lang="en-US" sz="1800" b="0" baseline="0" dirty="0" smtClean="0"/>
              <a:t>The ecosphere is designed to last a long time if left in ideal conditions. One of our teachers had one that lasted over 5 years with living shrimp inside.</a:t>
            </a:r>
          </a:p>
          <a:p>
            <a:endParaRPr lang="en-US" sz="1800" baseline="0" dirty="0" smtClean="0"/>
          </a:p>
          <a:p>
            <a:r>
              <a:rPr lang="en-US" sz="1800" baseline="0" dirty="0" smtClean="0"/>
              <a:t>SOURCES:</a:t>
            </a:r>
          </a:p>
          <a:p>
            <a:r>
              <a:rPr lang="en-US" sz="1800" baseline="0" dirty="0" smtClean="0"/>
              <a:t>http://</a:t>
            </a:r>
            <a:r>
              <a:rPr lang="en-US" sz="1800" baseline="0" dirty="0" err="1" smtClean="0"/>
              <a:t>blog.wickerparadise.com</a:t>
            </a:r>
            <a:r>
              <a:rPr lang="en-US" sz="1800" baseline="0" dirty="0" smtClean="0"/>
              <a:t>/post/93604501222/living-self-sustaining-ecosphere [No changes were made to this image]</a:t>
            </a:r>
          </a:p>
          <a:p>
            <a:pPr marL="0" marR="0" indent="0" algn="l" defTabSz="457200" rtl="0" eaLnBrk="1" fontAlgn="auto" latinLnBrk="0" hangingPunct="1">
              <a:lnSpc>
                <a:spcPct val="100000"/>
              </a:lnSpc>
              <a:spcBef>
                <a:spcPts val="0"/>
              </a:spcBef>
              <a:spcAft>
                <a:spcPts val="0"/>
              </a:spcAft>
              <a:buClrTx/>
              <a:buSzTx/>
              <a:buFontTx/>
              <a:buNone/>
              <a:tabLst/>
              <a:defRPr/>
            </a:pPr>
            <a:r>
              <a:rPr lang="en-US" sz="1800" dirty="0" smtClean="0"/>
              <a:t>- Image usage: You are free to:</a:t>
            </a:r>
            <a:r>
              <a:rPr lang="en-US" sz="1800" baseline="0" dirty="0" smtClean="0"/>
              <a:t> (1) </a:t>
            </a:r>
            <a:r>
              <a:rPr lang="en-US" sz="1200" b="0" i="0" kern="1200" baseline="0" dirty="0" smtClean="0">
                <a:solidFill>
                  <a:schemeClr val="tx1"/>
                </a:solidFill>
                <a:effectLst/>
                <a:latin typeface="+mn-lt"/>
                <a:ea typeface="+mn-ea"/>
                <a:cs typeface="+mn-cs"/>
              </a:rPr>
              <a:t>s</a:t>
            </a:r>
            <a:r>
              <a:rPr lang="en-US" sz="1200" b="0" i="0" kern="1200" dirty="0" smtClean="0">
                <a:solidFill>
                  <a:schemeClr val="tx1"/>
                </a:solidFill>
                <a:effectLst/>
                <a:latin typeface="+mn-lt"/>
                <a:ea typeface="+mn-ea"/>
                <a:cs typeface="+mn-cs"/>
              </a:rPr>
              <a:t>hare — copy and redistribute the material in any medium or format, and (2)</a:t>
            </a:r>
            <a:r>
              <a:rPr lang="en-US" sz="1200" b="0" i="0" kern="1200" baseline="0" dirty="0" smtClean="0">
                <a:solidFill>
                  <a:schemeClr val="tx1"/>
                </a:solidFill>
                <a:effectLst/>
                <a:latin typeface="+mn-lt"/>
                <a:ea typeface="+mn-ea"/>
                <a:cs typeface="+mn-cs"/>
              </a:rPr>
              <a:t> a</a:t>
            </a:r>
            <a:r>
              <a:rPr lang="en-US" sz="1200" b="0" i="0" kern="1200" dirty="0" smtClean="0">
                <a:solidFill>
                  <a:schemeClr val="tx1"/>
                </a:solidFill>
                <a:effectLst/>
                <a:latin typeface="+mn-lt"/>
                <a:ea typeface="+mn-ea"/>
                <a:cs typeface="+mn-cs"/>
              </a:rPr>
              <a:t>dapt — remix, transform, and build upon the material</a:t>
            </a:r>
            <a:r>
              <a:rPr lang="en-US" sz="1200" b="0" i="0" kern="1200" baseline="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for any purpose, even commercially. The licensor cannot revoke these freedoms as long as you follow the license terms.</a:t>
            </a:r>
          </a:p>
          <a:p>
            <a:endParaRPr lang="en-US" sz="1200" b="0" i="0" kern="1200" dirty="0" smtClean="0">
              <a:solidFill>
                <a:schemeClr val="tx1"/>
              </a:solidFill>
              <a:effectLst/>
              <a:latin typeface="+mn-lt"/>
              <a:ea typeface="+mn-ea"/>
              <a:cs typeface="+mn-cs"/>
            </a:endParaRPr>
          </a:p>
          <a:p>
            <a:endParaRPr lang="en-US" sz="1800" baseline="0" dirty="0"/>
          </a:p>
        </p:txBody>
      </p:sp>
      <p:sp>
        <p:nvSpPr>
          <p:cNvPr id="4" name="Slide Number Placeholder 3"/>
          <p:cNvSpPr>
            <a:spLocks noGrp="1"/>
          </p:cNvSpPr>
          <p:nvPr>
            <p:ph type="sldNum" sz="quarter" idx="10"/>
          </p:nvPr>
        </p:nvSpPr>
        <p:spPr/>
        <p:txBody>
          <a:bodyPr/>
          <a:lstStyle/>
          <a:p>
            <a:fld id="{53577A5D-4F72-492F-BD2F-892596C9038B}" type="slidenum">
              <a:rPr lang="en-US" smtClean="0"/>
              <a:pPr/>
              <a:t>9</a:t>
            </a:fld>
            <a:endParaRPr lang="en-US"/>
          </a:p>
        </p:txBody>
      </p:sp>
    </p:spTree>
    <p:extLst>
      <p:ext uri="{BB962C8B-B14F-4D97-AF65-F5344CB8AC3E}">
        <p14:creationId xmlns:p14="http://schemas.microsoft.com/office/powerpoint/2010/main" val="15943774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Title - Center copy 1">
    <p:spTree>
      <p:nvGrpSpPr>
        <p:cNvPr id="1" name=""/>
        <p:cNvGrpSpPr/>
        <p:nvPr/>
      </p:nvGrpSpPr>
      <p:grpSpPr>
        <a:xfrm>
          <a:off x="0" y="0"/>
          <a:ext cx="0" cy="0"/>
          <a:chOff x="0" y="0"/>
          <a:chExt cx="0" cy="0"/>
        </a:xfrm>
      </p:grpSpPr>
      <p:sp>
        <p:nvSpPr>
          <p:cNvPr id="117" name="Shape 117"/>
          <p:cNvSpPr/>
          <p:nvPr/>
        </p:nvSpPr>
        <p:spPr>
          <a:xfrm>
            <a:off x="2070" y="-21667"/>
            <a:ext cx="9144001" cy="582491"/>
          </a:xfrm>
          <a:prstGeom prst="rect">
            <a:avLst/>
          </a:prstGeom>
          <a:solidFill>
            <a:srgbClr val="5FAF29"/>
          </a:solidFill>
          <a:ln w="12700">
            <a:miter lim="400000"/>
          </a:ln>
        </p:spPr>
        <p:txBody>
          <a:bodyPr lIns="35719" tIns="35719" rIns="35719" bIns="35719" anchor="ctr"/>
          <a:lstStyle/>
          <a:p>
            <a:pPr>
              <a:defRPr sz="2400"/>
            </a:pPr>
            <a:endParaRPr sz="1687"/>
          </a:p>
        </p:txBody>
      </p:sp>
      <p:sp>
        <p:nvSpPr>
          <p:cNvPr id="118" name="Shape 118"/>
          <p:cNvSpPr>
            <a:spLocks noGrp="1"/>
          </p:cNvSpPr>
          <p:nvPr>
            <p:ph type="title"/>
          </p:nvPr>
        </p:nvSpPr>
        <p:spPr>
          <a:xfrm>
            <a:off x="87703" y="70484"/>
            <a:ext cx="8932876" cy="469627"/>
          </a:xfrm>
          <a:prstGeom prst="rect">
            <a:avLst/>
          </a:prstGeom>
        </p:spPr>
        <p:txBody>
          <a:bodyPr/>
          <a:lstStyle>
            <a:lvl1pPr algn="l">
              <a:defRPr sz="2672">
                <a:solidFill>
                  <a:srgbClr val="FFFFFF"/>
                </a:solidFill>
                <a:latin typeface="Arial"/>
                <a:ea typeface="Arial"/>
                <a:cs typeface="Arial"/>
                <a:sym typeface="Arial"/>
              </a:defRPr>
            </a:lvl1pPr>
          </a:lstStyle>
          <a:p>
            <a:r>
              <a:t>Title Text</a:t>
            </a:r>
          </a:p>
        </p:txBody>
      </p:sp>
      <p:pic>
        <p:nvPicPr>
          <p:cNvPr id="119" name="image2.png"/>
          <p:cNvPicPr>
            <a:picLocks noChangeAspect="1"/>
          </p:cNvPicPr>
          <p:nvPr/>
        </p:nvPicPr>
        <p:blipFill>
          <a:blip r:embed="rId2">
            <a:extLst/>
          </a:blip>
          <a:stretch>
            <a:fillRect/>
          </a:stretch>
        </p:blipFill>
        <p:spPr>
          <a:xfrm>
            <a:off x="8283267" y="6271259"/>
            <a:ext cx="733302" cy="344334"/>
          </a:xfrm>
          <a:prstGeom prst="rect">
            <a:avLst/>
          </a:prstGeom>
          <a:ln w="12700">
            <a:miter lim="400000"/>
          </a:ln>
        </p:spPr>
      </p:pic>
      <p:sp>
        <p:nvSpPr>
          <p:cNvPr id="120" name="Shape 120"/>
          <p:cNvSpPr/>
          <p:nvPr/>
        </p:nvSpPr>
        <p:spPr>
          <a:xfrm>
            <a:off x="88562" y="6253969"/>
            <a:ext cx="8931158" cy="1"/>
          </a:xfrm>
          <a:prstGeom prst="line">
            <a:avLst/>
          </a:prstGeom>
          <a:ln w="6350">
            <a:solidFill>
              <a:srgbClr val="583F34"/>
            </a:solidFill>
            <a:miter lim="400000"/>
          </a:ln>
        </p:spPr>
        <p:txBody>
          <a:bodyPr lIns="32145" tIns="32145" rIns="32145" bIns="32145"/>
          <a:lstStyle/>
          <a:p>
            <a:endParaRPr sz="984"/>
          </a:p>
        </p:txBody>
      </p:sp>
      <p:sp>
        <p:nvSpPr>
          <p:cNvPr id="121" name="Shape 121"/>
          <p:cNvSpPr/>
          <p:nvPr/>
        </p:nvSpPr>
        <p:spPr>
          <a:xfrm>
            <a:off x="7084579" y="6603907"/>
            <a:ext cx="1979709" cy="245260"/>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a:defRPr sz="1600" i="1">
                <a:latin typeface="Arial"/>
                <a:ea typeface="Arial"/>
                <a:cs typeface="Arial"/>
                <a:sym typeface="Arial"/>
              </a:defRPr>
            </a:lvl1pPr>
          </a:lstStyle>
          <a:p>
            <a:r>
              <a:rPr sz="1125"/>
              <a:t>www.modelbasedbiology.com</a:t>
            </a:r>
          </a:p>
        </p:txBody>
      </p:sp>
    </p:spTree>
    <p:extLst>
      <p:ext uri="{BB962C8B-B14F-4D97-AF65-F5344CB8AC3E}">
        <p14:creationId xmlns:p14="http://schemas.microsoft.com/office/powerpoint/2010/main" val="1390691547"/>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0C5A09C-5E2A-F747-AB72-61ADF622909C}" type="datetimeFigureOut">
              <a:rPr lang="en-US" smtClean="0"/>
              <a:pPr/>
              <a:t>2/21/18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8788DFF-D2C0-C240-B392-B5E1E1797469}" type="slidenum">
              <a:rPr lang="en-US" smtClean="0"/>
              <a:pPr/>
              <a:t>‹#›</a:t>
            </a:fld>
            <a:endParaRPr lang="en-US"/>
          </a:p>
        </p:txBody>
      </p:sp>
    </p:spTree>
    <p:extLst>
      <p:ext uri="{BB962C8B-B14F-4D97-AF65-F5344CB8AC3E}">
        <p14:creationId xmlns:p14="http://schemas.microsoft.com/office/powerpoint/2010/main" val="757945497"/>
      </p:ext>
    </p:extLst>
  </p:cSld>
  <p:clrMapOvr>
    <a:masterClrMapping/>
  </p:clrMapOvr>
  <p:timing>
    <p:tnLst>
      <p:par>
        <p:cTn xmlns:p14="http://schemas.microsoft.com/office/powerpoint/2010/mai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0C5A09C-5E2A-F747-AB72-61ADF622909C}" type="datetimeFigureOut">
              <a:rPr lang="en-US" smtClean="0"/>
              <a:pPr/>
              <a:t>2/21/18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788DFF-D2C0-C240-B392-B5E1E1797469}" type="slidenum">
              <a:rPr lang="en-US" smtClean="0"/>
              <a:pPr/>
              <a:t>‹#›</a:t>
            </a:fld>
            <a:endParaRPr lang="en-US"/>
          </a:p>
        </p:txBody>
      </p:sp>
    </p:spTree>
    <p:extLst>
      <p:ext uri="{BB962C8B-B14F-4D97-AF65-F5344CB8AC3E}">
        <p14:creationId xmlns:p14="http://schemas.microsoft.com/office/powerpoint/2010/main" val="1384828799"/>
      </p:ext>
    </p:extLst>
  </p:cSld>
  <p:clrMapOvr>
    <a:masterClrMapping/>
  </p:clrMapOvr>
  <p:timing>
    <p:tnLst>
      <p:par>
        <p:cTn xmlns:p14="http://schemas.microsoft.com/office/powerpoint/2010/mai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0C5A09C-5E2A-F747-AB72-61ADF622909C}" type="datetimeFigureOut">
              <a:rPr lang="en-US" smtClean="0"/>
              <a:pPr/>
              <a:t>2/21/18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788DFF-D2C0-C240-B392-B5E1E1797469}" type="slidenum">
              <a:rPr lang="en-US" smtClean="0"/>
              <a:pPr/>
              <a:t>‹#›</a:t>
            </a:fld>
            <a:endParaRPr lang="en-US"/>
          </a:p>
        </p:txBody>
      </p:sp>
    </p:spTree>
    <p:extLst>
      <p:ext uri="{BB962C8B-B14F-4D97-AF65-F5344CB8AC3E}">
        <p14:creationId xmlns:p14="http://schemas.microsoft.com/office/powerpoint/2010/main" val="360404188"/>
      </p:ext>
    </p:extLst>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C0C5A09C-5E2A-F747-AB72-61ADF622909C}" type="datetimeFigureOut">
              <a:rPr lang="en-US" smtClean="0"/>
              <a:pPr/>
              <a:t>2/21/18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788DFF-D2C0-C240-B392-B5E1E1797469}" type="slidenum">
              <a:rPr lang="en-US" smtClean="0"/>
              <a:pPr/>
              <a:t>‹#›</a:t>
            </a:fld>
            <a:endParaRPr lang="en-US"/>
          </a:p>
        </p:txBody>
      </p:sp>
    </p:spTree>
    <p:extLst>
      <p:ext uri="{BB962C8B-B14F-4D97-AF65-F5344CB8AC3E}">
        <p14:creationId xmlns:p14="http://schemas.microsoft.com/office/powerpoint/2010/main" val="1061670332"/>
      </p:ext>
    </p:extLst>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0C5A09C-5E2A-F747-AB72-61ADF622909C}" type="datetimeFigureOut">
              <a:rPr lang="en-US" smtClean="0"/>
              <a:pPr/>
              <a:t>2/21/18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788DFF-D2C0-C240-B392-B5E1E1797469}" type="slidenum">
              <a:rPr lang="en-US" smtClean="0"/>
              <a:pPr/>
              <a:t>‹#›</a:t>
            </a:fld>
            <a:endParaRPr lang="en-US"/>
          </a:p>
        </p:txBody>
      </p:sp>
    </p:spTree>
    <p:extLst>
      <p:ext uri="{BB962C8B-B14F-4D97-AF65-F5344CB8AC3E}">
        <p14:creationId xmlns:p14="http://schemas.microsoft.com/office/powerpoint/2010/main" val="1659501297"/>
      </p:ext>
    </p:extLst>
  </p:cSld>
  <p:clrMapOvr>
    <a:masterClrMapping/>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0C5A09C-5E2A-F747-AB72-61ADF622909C}" type="datetimeFigureOut">
              <a:rPr lang="en-US" smtClean="0"/>
              <a:pPr/>
              <a:t>2/21/18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788DFF-D2C0-C240-B392-B5E1E1797469}" type="slidenum">
              <a:rPr lang="en-US" smtClean="0"/>
              <a:pPr/>
              <a:t>‹#›</a:t>
            </a:fld>
            <a:endParaRPr lang="en-US"/>
          </a:p>
        </p:txBody>
      </p:sp>
    </p:spTree>
    <p:extLst>
      <p:ext uri="{BB962C8B-B14F-4D97-AF65-F5344CB8AC3E}">
        <p14:creationId xmlns:p14="http://schemas.microsoft.com/office/powerpoint/2010/main" val="2590381344"/>
      </p:ext>
    </p:extLst>
  </p:cSld>
  <p:clrMapOvr>
    <a:masterClrMapping/>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C0C5A09C-5E2A-F747-AB72-61ADF622909C}" type="datetimeFigureOut">
              <a:rPr lang="en-US" smtClean="0"/>
              <a:pPr/>
              <a:t>2/21/18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8788DFF-D2C0-C240-B392-B5E1E1797469}" type="slidenum">
              <a:rPr lang="en-US" smtClean="0"/>
              <a:pPr/>
              <a:t>‹#›</a:t>
            </a:fld>
            <a:endParaRPr lang="en-US"/>
          </a:p>
        </p:txBody>
      </p:sp>
    </p:spTree>
    <p:extLst>
      <p:ext uri="{BB962C8B-B14F-4D97-AF65-F5344CB8AC3E}">
        <p14:creationId xmlns:p14="http://schemas.microsoft.com/office/powerpoint/2010/main" val="1521799576"/>
      </p:ext>
    </p:extLst>
  </p:cSld>
  <p:clrMapOvr>
    <a:masterClrMapping/>
  </p:clrMapOvr>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C0C5A09C-5E2A-F747-AB72-61ADF622909C}" type="datetimeFigureOut">
              <a:rPr lang="en-US" smtClean="0"/>
              <a:pPr/>
              <a:t>2/21/18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8788DFF-D2C0-C240-B392-B5E1E1797469}" type="slidenum">
              <a:rPr lang="en-US" smtClean="0"/>
              <a:pPr/>
              <a:t>‹#›</a:t>
            </a:fld>
            <a:endParaRPr lang="en-US"/>
          </a:p>
        </p:txBody>
      </p:sp>
    </p:spTree>
    <p:extLst>
      <p:ext uri="{BB962C8B-B14F-4D97-AF65-F5344CB8AC3E}">
        <p14:creationId xmlns:p14="http://schemas.microsoft.com/office/powerpoint/2010/main" val="3136547843"/>
      </p:ext>
    </p:extLst>
  </p:cSld>
  <p:clrMapOvr>
    <a:masterClrMapping/>
  </p:clrMapOvr>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0C5A09C-5E2A-F747-AB72-61ADF622909C}" type="datetimeFigureOut">
              <a:rPr lang="en-US" smtClean="0"/>
              <a:pPr/>
              <a:t>2/21/18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8788DFF-D2C0-C240-B392-B5E1E1797469}" type="slidenum">
              <a:rPr lang="en-US" smtClean="0"/>
              <a:pPr/>
              <a:t>‹#›</a:t>
            </a:fld>
            <a:endParaRPr lang="en-US"/>
          </a:p>
        </p:txBody>
      </p:sp>
    </p:spTree>
    <p:extLst>
      <p:ext uri="{BB962C8B-B14F-4D97-AF65-F5344CB8AC3E}">
        <p14:creationId xmlns:p14="http://schemas.microsoft.com/office/powerpoint/2010/main" val="75065134"/>
      </p:ext>
    </p:extLst>
  </p:cSld>
  <p:clrMapOvr>
    <a:masterClrMapping/>
  </p:clrMapOvr>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0C5A09C-5E2A-F747-AB72-61ADF622909C}" type="datetimeFigureOut">
              <a:rPr lang="en-US" smtClean="0"/>
              <a:pPr/>
              <a:t>2/21/18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8788DFF-D2C0-C240-B392-B5E1E1797469}" type="slidenum">
              <a:rPr lang="en-US" smtClean="0"/>
              <a:pPr/>
              <a:t>‹#›</a:t>
            </a:fld>
            <a:endParaRPr lang="en-US"/>
          </a:p>
        </p:txBody>
      </p:sp>
    </p:spTree>
    <p:extLst>
      <p:ext uri="{BB962C8B-B14F-4D97-AF65-F5344CB8AC3E}">
        <p14:creationId xmlns:p14="http://schemas.microsoft.com/office/powerpoint/2010/main" val="152609838"/>
      </p:ext>
    </p:extLst>
  </p:cSld>
  <p:clrMapOvr>
    <a:masterClrMapping/>
  </p:clrMapOvr>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0C5A09C-5E2A-F747-AB72-61ADF622909C}" type="datetimeFigureOut">
              <a:rPr lang="en-US" smtClean="0"/>
              <a:pPr/>
              <a:t>2/21/18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8788DFF-D2C0-C240-B392-B5E1E1797469}" type="slidenum">
              <a:rPr lang="en-US" smtClean="0"/>
              <a:pPr/>
              <a:t>‹#›</a:t>
            </a:fld>
            <a:endParaRPr lang="en-US"/>
          </a:p>
        </p:txBody>
      </p:sp>
    </p:spTree>
    <p:extLst>
      <p:ext uri="{BB962C8B-B14F-4D97-AF65-F5344CB8AC3E}">
        <p14:creationId xmlns:p14="http://schemas.microsoft.com/office/powerpoint/2010/main" val="159343760"/>
      </p:ext>
    </p:extLst>
  </p:cSld>
  <p:clrMapOvr>
    <a:masterClrMapping/>
  </p:clrMapOvr>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0C5A09C-5E2A-F747-AB72-61ADF622909C}" type="datetimeFigureOut">
              <a:rPr lang="en-US" smtClean="0"/>
              <a:pPr/>
              <a:t>2/21/18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8788DFF-D2C0-C240-B392-B5E1E1797469}" type="slidenum">
              <a:rPr lang="en-US" smtClean="0"/>
              <a:pPr/>
              <a:t>‹#›</a:t>
            </a:fld>
            <a:endParaRPr lang="en-US"/>
          </a:p>
        </p:txBody>
      </p:sp>
    </p:spTree>
    <p:extLst>
      <p:ext uri="{BB962C8B-B14F-4D97-AF65-F5344CB8AC3E}">
        <p14:creationId xmlns:p14="http://schemas.microsoft.com/office/powerpoint/2010/main" val="4019305212"/>
      </p:ext>
    </p:extLst>
  </p:cSld>
  <p:clrMap bg1="lt1" tx1="dk1" bg2="lt2" tx2="dk2" accent1="accent1" accent2="accent2" accent3="accent3" accent4="accent4" accent5="accent5" accent6="accent6" hlink="hlink" folHlink="folHlink"/>
  <p:sldLayoutIdLst>
    <p:sldLayoutId id="2147483672"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iming>
    <p:tnLst>
      <p:par>
        <p:cTn xmlns:p14="http://schemas.microsoft.com/office/powerpoint/2010/main" id="1" dur="indefinite" restart="never" nodeType="tmRoot"/>
      </p:par>
    </p:tnLst>
  </p:timing>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5.png"/><Relationship Id="rId5" Type="http://schemas.openxmlformats.org/officeDocument/2006/relationships/image" Target="../media/image9.png"/><Relationship Id="rId6" Type="http://schemas.openxmlformats.org/officeDocument/2006/relationships/image" Target="../media/image10.png"/><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2.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2.pn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5.png"/><Relationship Id="rId5" Type="http://schemas.openxmlformats.org/officeDocument/2006/relationships/image" Target="../media/image6.png"/><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5.png"/><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image" Target="../media/image2.png"/></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5.png"/><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 Id="rId3" Type="http://schemas.openxmlformats.org/officeDocument/2006/relationships/image" Target="../media/image11.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5.png"/><Relationship Id="rId1" Type="http://schemas.openxmlformats.org/officeDocument/2006/relationships/slideLayout" Target="../slideLayouts/slideLayout3.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 Id="rId3" Type="http://schemas.openxmlformats.org/officeDocument/2006/relationships/image" Target="../media/image2.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12.png"/><Relationship Id="rId1" Type="http://schemas.openxmlformats.org/officeDocument/2006/relationships/slideLayout" Target="../slideLayouts/slideLayout3.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13.png"/><Relationship Id="rId1" Type="http://schemas.openxmlformats.org/officeDocument/2006/relationships/slideLayout" Target="../slideLayouts/slideLayout3.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14.png"/><Relationship Id="rId1" Type="http://schemas.openxmlformats.org/officeDocument/2006/relationships/slideLayout" Target="../slideLayouts/slideLayout3.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5.png"/><Relationship Id="rId1" Type="http://schemas.openxmlformats.org/officeDocument/2006/relationships/slideLayout" Target="../slideLayouts/slideLayout3.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4.xml"/><Relationship Id="rId3" Type="http://schemas.openxmlformats.org/officeDocument/2006/relationships/image" Target="../media/image2.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5.png"/><Relationship Id="rId1" Type="http://schemas.openxmlformats.org/officeDocument/2006/relationships/slideLayout" Target="../slideLayouts/slideLayout3.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4.xml"/><Relationship Id="rId3" Type="http://schemas.openxmlformats.org/officeDocument/2006/relationships/image" Target="../media/image2.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5.xml"/><Relationship Id="rId3" Type="http://schemas.openxmlformats.org/officeDocument/2006/relationships/image" Target="../media/image15.jpe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emf"/><Relationship Id="rId5" Type="http://schemas.openxmlformats.org/officeDocument/2006/relationships/image" Target="../media/image4.emf"/><Relationship Id="rId6" Type="http://schemas.openxmlformats.org/officeDocument/2006/relationships/image" Target="../media/image5.png"/><Relationship Id="rId7" Type="http://schemas.openxmlformats.org/officeDocument/2006/relationships/image" Target="../media/image6.png"/><Relationship Id="rId8" Type="http://schemas.openxmlformats.org/officeDocument/2006/relationships/image" Target="../media/image7.png"/><Relationship Id="rId9" Type="http://schemas.microsoft.com/office/2007/relationships/hdphoto" Target="../media/hdphoto1.wdp"/><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8.jpg"/><Relationship Id="rId5" Type="http://schemas.openxmlformats.org/officeDocument/2006/relationships/image" Target="../media/image5.png"/><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Isosceles Triangle 5"/>
          <p:cNvSpPr/>
          <p:nvPr/>
        </p:nvSpPr>
        <p:spPr>
          <a:xfrm>
            <a:off x="1742536" y="701124"/>
            <a:ext cx="5771072" cy="4975062"/>
          </a:xfrm>
          <a:prstGeom prst="triangle">
            <a:avLst/>
          </a:prstGeom>
          <a:solidFill>
            <a:srgbClr val="5FAF29">
              <a:alpha val="50000"/>
            </a:srgbClr>
          </a:solidFill>
          <a:ln>
            <a:solidFill>
              <a:srgbClr val="5FAF2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itle 3"/>
          <p:cNvSpPr>
            <a:spLocks noGrp="1"/>
          </p:cNvSpPr>
          <p:nvPr>
            <p:ph type="ctrTitle"/>
          </p:nvPr>
        </p:nvSpPr>
        <p:spPr>
          <a:xfrm>
            <a:off x="685800" y="1472703"/>
            <a:ext cx="7772400" cy="1470025"/>
          </a:xfrm>
        </p:spPr>
        <p:txBody>
          <a:bodyPr>
            <a:normAutofit/>
          </a:bodyPr>
          <a:lstStyle/>
          <a:p>
            <a:r>
              <a:rPr lang="en-US" sz="4000" dirty="0" smtClean="0">
                <a:solidFill>
                  <a:srgbClr val="583F34"/>
                </a:solidFill>
                <a:latin typeface="Arial" panose="020B0604020202020204" pitchFamily="34" charset="0"/>
                <a:cs typeface="Arial" panose="020B0604020202020204" pitchFamily="34" charset="0"/>
              </a:rPr>
              <a:t>Matter Cycles</a:t>
            </a:r>
            <a:endParaRPr lang="en-US" sz="4000" dirty="0">
              <a:solidFill>
                <a:srgbClr val="583F34"/>
              </a:solidFill>
              <a:latin typeface="Arial" panose="020B0604020202020204" pitchFamily="34" charset="0"/>
              <a:cs typeface="Arial" panose="020B0604020202020204" pitchFamily="34" charset="0"/>
            </a:endParaRPr>
          </a:p>
        </p:txBody>
      </p:sp>
      <p:sp>
        <p:nvSpPr>
          <p:cNvPr id="5" name="Subtitle 4"/>
          <p:cNvSpPr>
            <a:spLocks noGrp="1"/>
          </p:cNvSpPr>
          <p:nvPr>
            <p:ph type="subTitle" idx="1"/>
          </p:nvPr>
        </p:nvSpPr>
        <p:spPr>
          <a:xfrm>
            <a:off x="279400" y="3522368"/>
            <a:ext cx="8432799" cy="1752600"/>
          </a:xfrm>
        </p:spPr>
        <p:txBody>
          <a:bodyPr>
            <a:normAutofit/>
          </a:bodyPr>
          <a:lstStyle/>
          <a:p>
            <a:r>
              <a:rPr lang="en-US" sz="2800" dirty="0" smtClean="0">
                <a:solidFill>
                  <a:srgbClr val="583F34"/>
                </a:solidFill>
                <a:latin typeface="Arial" panose="020B0604020202020204" pitchFamily="34" charset="0"/>
                <a:cs typeface="Arial" panose="020B0604020202020204" pitchFamily="34" charset="0"/>
              </a:rPr>
              <a:t>Model Triangle 8: Reasoning about the intersection of cycles of matter, the role of energy, and interdependence of organisms</a:t>
            </a:r>
            <a:endParaRPr lang="en-US" sz="2800" dirty="0">
              <a:solidFill>
                <a:srgbClr val="583F34"/>
              </a:solidFill>
              <a:latin typeface="Arial" panose="020B0604020202020204" pitchFamily="34" charset="0"/>
              <a:cs typeface="Arial" panose="020B0604020202020204" pitchFamily="34" charset="0"/>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16020" y="6262417"/>
            <a:ext cx="978144" cy="459302"/>
          </a:xfrm>
          <a:prstGeom prst="rect">
            <a:avLst/>
          </a:prstGeom>
        </p:spPr>
      </p:pic>
      <p:sp>
        <p:nvSpPr>
          <p:cNvPr id="8" name="Subtitle 4"/>
          <p:cNvSpPr txBox="1">
            <a:spLocks/>
          </p:cNvSpPr>
          <p:nvPr/>
        </p:nvSpPr>
        <p:spPr>
          <a:xfrm>
            <a:off x="3809810" y="5693936"/>
            <a:ext cx="4206210" cy="561890"/>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2800" i="1" dirty="0" smtClean="0">
                <a:solidFill>
                  <a:srgbClr val="5FAF29"/>
                </a:solidFill>
                <a:latin typeface="Arial" panose="020B0604020202020204" pitchFamily="34" charset="0"/>
                <a:cs typeface="Arial" panose="020B0604020202020204" pitchFamily="34" charset="0"/>
              </a:rPr>
              <a:t>Version January 2018</a:t>
            </a:r>
            <a:endParaRPr lang="en-US" sz="2800" i="1" dirty="0">
              <a:solidFill>
                <a:srgbClr val="5FAF29"/>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21507822"/>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8016"/>
            <a:ext cx="8229600" cy="1152144"/>
          </a:xfrm>
        </p:spPr>
        <p:txBody>
          <a:bodyPr>
            <a:noAutofit/>
          </a:bodyPr>
          <a:lstStyle/>
          <a:p>
            <a:r>
              <a:rPr lang="en-US" sz="3600" dirty="0" smtClean="0">
                <a:solidFill>
                  <a:srgbClr val="583F34"/>
                </a:solidFill>
              </a:rPr>
              <a:t>What do you notice?</a:t>
            </a:r>
            <a:br>
              <a:rPr lang="en-US" sz="3600" dirty="0" smtClean="0">
                <a:solidFill>
                  <a:srgbClr val="583F34"/>
                </a:solidFill>
              </a:rPr>
            </a:br>
            <a:r>
              <a:rPr lang="en-US" sz="2000" dirty="0" smtClean="0">
                <a:solidFill>
                  <a:srgbClr val="583F34"/>
                </a:solidFill>
              </a:rPr>
              <a:t>(MC Doodle Sheet box D)</a:t>
            </a:r>
            <a:endParaRPr lang="en-US" sz="2000" dirty="0">
              <a:solidFill>
                <a:srgbClr val="583F34"/>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16020" y="6294330"/>
            <a:ext cx="978144" cy="459302"/>
          </a:xfrm>
          <a:prstGeom prst="rect">
            <a:avLst/>
          </a:prstGeom>
        </p:spPr>
      </p:pic>
      <p:sp>
        <p:nvSpPr>
          <p:cNvPr id="3" name="Content Placeholder 2"/>
          <p:cNvSpPr>
            <a:spLocks noGrp="1"/>
          </p:cNvSpPr>
          <p:nvPr>
            <p:ph idx="1"/>
          </p:nvPr>
        </p:nvSpPr>
        <p:spPr/>
        <p:txBody>
          <a:bodyPr/>
          <a:lstStyle/>
          <a:p>
            <a:r>
              <a:rPr lang="en-US" dirty="0" smtClean="0">
                <a:solidFill>
                  <a:srgbClr val="5FAF29"/>
                </a:solidFill>
              </a:rPr>
              <a:t>[Insert what students noticed here]</a:t>
            </a:r>
            <a:endParaRPr lang="en-US" dirty="0">
              <a:solidFill>
                <a:srgbClr val="5FAF29"/>
              </a:solidFill>
            </a:endParaRPr>
          </a:p>
        </p:txBody>
      </p:sp>
    </p:spTree>
    <p:extLst>
      <p:ext uri="{BB962C8B-B14F-4D97-AF65-F5344CB8AC3E}">
        <p14:creationId xmlns:p14="http://schemas.microsoft.com/office/powerpoint/2010/main" val="1930043900"/>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solidFill>
                  <a:srgbClr val="583F34"/>
                </a:solidFill>
              </a:rPr>
              <a:t>What are you wondering about</a:t>
            </a:r>
            <a:r>
              <a:rPr lang="en-US" sz="3600" dirty="0">
                <a:solidFill>
                  <a:srgbClr val="583F34"/>
                </a:solidFill>
              </a:rPr>
              <a:t>?</a:t>
            </a:r>
            <a:br>
              <a:rPr lang="en-US" sz="3600" dirty="0">
                <a:solidFill>
                  <a:srgbClr val="583F34"/>
                </a:solidFill>
              </a:rPr>
            </a:br>
            <a:r>
              <a:rPr lang="en-US" sz="2000" dirty="0">
                <a:solidFill>
                  <a:srgbClr val="583F34"/>
                </a:solidFill>
              </a:rPr>
              <a:t>(MC Doodle Sheet box </a:t>
            </a:r>
            <a:r>
              <a:rPr lang="en-US" sz="2000" dirty="0" smtClean="0">
                <a:solidFill>
                  <a:srgbClr val="583F34"/>
                </a:solidFill>
              </a:rPr>
              <a:t>E)</a:t>
            </a:r>
            <a:endParaRPr lang="en-US" sz="2000" dirty="0">
              <a:solidFill>
                <a:srgbClr val="583F34"/>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16020" y="6294330"/>
            <a:ext cx="978144" cy="459302"/>
          </a:xfrm>
          <a:prstGeom prst="rect">
            <a:avLst/>
          </a:prstGeom>
        </p:spPr>
      </p:pic>
      <p:sp>
        <p:nvSpPr>
          <p:cNvPr id="3" name="Content Placeholder 2"/>
          <p:cNvSpPr>
            <a:spLocks noGrp="1"/>
          </p:cNvSpPr>
          <p:nvPr>
            <p:ph idx="1"/>
          </p:nvPr>
        </p:nvSpPr>
        <p:spPr/>
        <p:txBody>
          <a:bodyPr/>
          <a:lstStyle/>
          <a:p>
            <a:r>
              <a:rPr lang="en-US" dirty="0" smtClean="0">
                <a:solidFill>
                  <a:srgbClr val="5FAF29"/>
                </a:solidFill>
              </a:rPr>
              <a:t>[Insert what students wonder about here]</a:t>
            </a:r>
            <a:endParaRPr lang="en-US" dirty="0">
              <a:solidFill>
                <a:srgbClr val="5FAF29"/>
              </a:solidFill>
            </a:endParaRPr>
          </a:p>
        </p:txBody>
      </p:sp>
    </p:spTree>
    <p:extLst>
      <p:ext uri="{BB962C8B-B14F-4D97-AF65-F5344CB8AC3E}">
        <p14:creationId xmlns:p14="http://schemas.microsoft.com/office/powerpoint/2010/main" val="2118706541"/>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5FAF29"/>
                </a:solidFill>
              </a:rPr>
              <a:t>Let’s develop a driving question</a:t>
            </a:r>
            <a:endParaRPr lang="en-US" dirty="0">
              <a:solidFill>
                <a:srgbClr val="5FAF29"/>
              </a:solidFill>
            </a:endParaRPr>
          </a:p>
        </p:txBody>
      </p:sp>
      <p:sp>
        <p:nvSpPr>
          <p:cNvPr id="3" name="Content Placeholder 2"/>
          <p:cNvSpPr>
            <a:spLocks noGrp="1"/>
          </p:cNvSpPr>
          <p:nvPr>
            <p:ph idx="1"/>
          </p:nvPr>
        </p:nvSpPr>
        <p:spPr/>
        <p:txBody>
          <a:bodyPr/>
          <a:lstStyle/>
          <a:p>
            <a:r>
              <a:rPr lang="en-US" dirty="0" smtClean="0"/>
              <a:t>Based on our “notice and wonder” lists and on what we’ve previously studied about ecosystems, what should our driving question be? </a:t>
            </a:r>
            <a:endParaRPr lang="en-US" dirty="0"/>
          </a:p>
        </p:txBody>
      </p:sp>
    </p:spTree>
    <p:extLst>
      <p:ext uri="{BB962C8B-B14F-4D97-AF65-F5344CB8AC3E}">
        <p14:creationId xmlns:p14="http://schemas.microsoft.com/office/powerpoint/2010/main" val="4374883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Shape 177"/>
          <p:cNvSpPr>
            <a:spLocks noGrp="1"/>
          </p:cNvSpPr>
          <p:nvPr>
            <p:ph type="title"/>
          </p:nvPr>
        </p:nvSpPr>
        <p:spPr>
          <a:xfrm>
            <a:off x="87703" y="70484"/>
            <a:ext cx="8932875" cy="469628"/>
          </a:xfrm>
          <a:prstGeom prst="rect">
            <a:avLst/>
          </a:prstGeom>
        </p:spPr>
        <p:txBody>
          <a:bodyPr>
            <a:normAutofit/>
          </a:bodyPr>
          <a:lstStyle>
            <a:lvl1pPr>
              <a:defRPr sz="3400"/>
            </a:lvl1pPr>
          </a:lstStyle>
          <a:p>
            <a:r>
              <a:rPr lang="en-US" sz="2400" dirty="0" smtClean="0">
                <a:solidFill>
                  <a:schemeClr val="bg1"/>
                </a:solidFill>
              </a:rPr>
              <a:t>LS01 </a:t>
            </a:r>
            <a:r>
              <a:rPr lang="en-US" sz="2400" dirty="0">
                <a:solidFill>
                  <a:schemeClr val="bg1"/>
                </a:solidFill>
              </a:rPr>
              <a:t>Teacher Resource: </a:t>
            </a:r>
            <a:r>
              <a:rPr lang="en-US" sz="2400" dirty="0" smtClean="0">
                <a:solidFill>
                  <a:schemeClr val="bg1"/>
                </a:solidFill>
              </a:rPr>
              <a:t>Learning Segment Wrap-Up</a:t>
            </a:r>
            <a:endParaRPr sz="2400" dirty="0"/>
          </a:p>
        </p:txBody>
      </p:sp>
      <p:sp>
        <p:nvSpPr>
          <p:cNvPr id="4" name="Content Placeholder 2"/>
          <p:cNvSpPr txBox="1">
            <a:spLocks/>
          </p:cNvSpPr>
          <p:nvPr/>
        </p:nvSpPr>
        <p:spPr>
          <a:xfrm>
            <a:off x="457200" y="4162796"/>
            <a:ext cx="8384876" cy="2153243"/>
          </a:xfrm>
          <a:prstGeom prst="rect">
            <a:avLst/>
          </a:prstGeom>
        </p:spPr>
        <p:txBody>
          <a:bodyPr>
            <a:normAutofit fontScale="85000" lnSpcReduction="1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10000"/>
              </a:lnSpc>
              <a:spcBef>
                <a:spcPts val="0"/>
              </a:spcBef>
              <a:spcAft>
                <a:spcPts val="600"/>
              </a:spcAft>
              <a:buNone/>
            </a:pPr>
            <a:r>
              <a:rPr lang="en-US" b="1" dirty="0" smtClean="0">
                <a:solidFill>
                  <a:srgbClr val="5FAF29"/>
                </a:solidFill>
                <a:sym typeface="Wingdings" panose="05000000000000000000" pitchFamily="2" charset="2"/>
              </a:rPr>
              <a:t>What did we figure out?</a:t>
            </a:r>
            <a:r>
              <a:rPr lang="en-US" b="1" dirty="0" smtClean="0">
                <a:solidFill>
                  <a:srgbClr val="5FAF29"/>
                </a:solidFill>
              </a:rPr>
              <a:t> </a:t>
            </a:r>
            <a:r>
              <a:rPr lang="en-US" dirty="0" smtClean="0">
                <a:solidFill>
                  <a:srgbClr val="5FAF29"/>
                </a:solidFill>
              </a:rPr>
              <a:t>We observed the phenomenon that organisms </a:t>
            </a:r>
            <a:r>
              <a:rPr lang="en-US" dirty="0">
                <a:solidFill>
                  <a:srgbClr val="5FAF29"/>
                </a:solidFill>
              </a:rPr>
              <a:t>within an ecosphere survive even though it is completely sealed [*see </a:t>
            </a:r>
            <a:r>
              <a:rPr lang="en-US" dirty="0" smtClean="0">
                <a:solidFill>
                  <a:srgbClr val="5FAF29"/>
                </a:solidFill>
              </a:rPr>
              <a:t>notes]. We agreed on a driving question such as “How </a:t>
            </a:r>
            <a:r>
              <a:rPr lang="en-US" dirty="0">
                <a:solidFill>
                  <a:srgbClr val="5FAF29"/>
                </a:solidFill>
              </a:rPr>
              <a:t>do organisms within an ecosystem get the matter and energy they need to survive</a:t>
            </a:r>
            <a:r>
              <a:rPr lang="en-US" dirty="0" smtClean="0">
                <a:solidFill>
                  <a:srgbClr val="5FAF29"/>
                </a:solidFill>
              </a:rPr>
              <a:t>?</a:t>
            </a:r>
            <a:endParaRPr lang="en-US" dirty="0">
              <a:solidFill>
                <a:srgbClr val="5FAF29"/>
              </a:solidFill>
            </a:endParaRPr>
          </a:p>
        </p:txBody>
      </p:sp>
      <p:sp>
        <p:nvSpPr>
          <p:cNvPr id="6" name="Slide Number Placeholder 3"/>
          <p:cNvSpPr>
            <a:spLocks noGrp="1"/>
          </p:cNvSpPr>
          <p:nvPr>
            <p:ph type="sldNum" sz="quarter" idx="4294967295"/>
          </p:nvPr>
        </p:nvSpPr>
        <p:spPr>
          <a:xfrm>
            <a:off x="6457950" y="6356351"/>
            <a:ext cx="2057400"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8788DFF-D2C0-C240-B392-B5E1E1797469}" type="slidenum">
              <a:rPr kumimoji="0" lang="en-US"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13</a:t>
            </a:fld>
            <a:endParaRPr kumimoji="0" lang="en-US"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grpSp>
        <p:nvGrpSpPr>
          <p:cNvPr id="7" name="Group 6"/>
          <p:cNvGrpSpPr/>
          <p:nvPr/>
        </p:nvGrpSpPr>
        <p:grpSpPr>
          <a:xfrm>
            <a:off x="2680598" y="847343"/>
            <a:ext cx="3747084" cy="3048533"/>
            <a:chOff x="2509706" y="936769"/>
            <a:chExt cx="3747084" cy="3048533"/>
          </a:xfrm>
        </p:grpSpPr>
        <p:grpSp>
          <p:nvGrpSpPr>
            <p:cNvPr id="8" name="Group 7"/>
            <p:cNvGrpSpPr/>
            <p:nvPr/>
          </p:nvGrpSpPr>
          <p:grpSpPr>
            <a:xfrm>
              <a:off x="2509706" y="1409784"/>
              <a:ext cx="3747084" cy="2575518"/>
              <a:chOff x="2509706" y="1409784"/>
              <a:chExt cx="3747084" cy="2575518"/>
            </a:xfrm>
          </p:grpSpPr>
          <p:sp>
            <p:nvSpPr>
              <p:cNvPr id="10" name="Isosceles Triangle 9"/>
              <p:cNvSpPr/>
              <p:nvPr/>
            </p:nvSpPr>
            <p:spPr>
              <a:xfrm>
                <a:off x="3011648" y="1409784"/>
                <a:ext cx="2743200" cy="2364828"/>
              </a:xfrm>
              <a:prstGeom prst="triangle">
                <a:avLst/>
              </a:prstGeom>
              <a:noFill/>
              <a:ln w="31750">
                <a:solidFill>
                  <a:srgbClr val="5FAF29"/>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1" name="TextBox 10"/>
              <p:cNvSpPr txBox="1"/>
              <p:nvPr/>
            </p:nvSpPr>
            <p:spPr>
              <a:xfrm>
                <a:off x="2509706" y="3523637"/>
                <a:ext cx="469784"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5FAF29"/>
                    </a:solidFill>
                    <a:effectLst/>
                    <a:uLnTx/>
                    <a:uFillTx/>
                    <a:latin typeface="Arial" panose="020B0604020202020204" pitchFamily="34" charset="0"/>
                    <a:ea typeface="+mn-ea"/>
                    <a:cs typeface="Arial" panose="020B0604020202020204" pitchFamily="34" charset="0"/>
                  </a:rPr>
                  <a:t>P</a:t>
                </a:r>
              </a:p>
            </p:txBody>
          </p:sp>
          <p:sp>
            <p:nvSpPr>
              <p:cNvPr id="12" name="TextBox 11"/>
              <p:cNvSpPr txBox="1"/>
              <p:nvPr/>
            </p:nvSpPr>
            <p:spPr>
              <a:xfrm>
                <a:off x="5787006" y="3523637"/>
                <a:ext cx="469784"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5FAF29"/>
                    </a:solidFill>
                    <a:effectLst/>
                    <a:uLnTx/>
                    <a:uFillTx/>
                    <a:latin typeface="Arial" panose="020B0604020202020204" pitchFamily="34" charset="0"/>
                    <a:ea typeface="+mn-ea"/>
                    <a:cs typeface="Arial" panose="020B0604020202020204" pitchFamily="34" charset="0"/>
                  </a:rPr>
                  <a:t>Q</a:t>
                </a:r>
              </a:p>
            </p:txBody>
          </p:sp>
        </p:grpSp>
        <p:sp>
          <p:nvSpPr>
            <p:cNvPr id="9" name="TextBox 8"/>
            <p:cNvSpPr txBox="1"/>
            <p:nvPr/>
          </p:nvSpPr>
          <p:spPr>
            <a:xfrm>
              <a:off x="4173523" y="936769"/>
              <a:ext cx="469784"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5FAF29"/>
                  </a:solidFill>
                  <a:effectLst/>
                  <a:uLnTx/>
                  <a:uFillTx/>
                  <a:latin typeface="Arial" panose="020B0604020202020204" pitchFamily="34" charset="0"/>
                  <a:ea typeface="+mn-ea"/>
                  <a:cs typeface="Arial" panose="020B0604020202020204" pitchFamily="34" charset="0"/>
                </a:rPr>
                <a:t>M</a:t>
              </a:r>
            </a:p>
          </p:txBody>
        </p:sp>
      </p:grpSp>
      <p:cxnSp>
        <p:nvCxnSpPr>
          <p:cNvPr id="17" name="Straight Arrow Connector 16"/>
          <p:cNvCxnSpPr>
            <a:cxnSpLocks/>
          </p:cNvCxnSpPr>
          <p:nvPr/>
        </p:nvCxnSpPr>
        <p:spPr>
          <a:xfrm flipV="1">
            <a:off x="3207707" y="3920240"/>
            <a:ext cx="2743200" cy="7502"/>
          </a:xfrm>
          <a:prstGeom prst="straightConnector1">
            <a:avLst/>
          </a:prstGeom>
          <a:ln w="57150">
            <a:solidFill>
              <a:srgbClr val="5FAF29"/>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92635023"/>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Shape 177"/>
          <p:cNvSpPr>
            <a:spLocks noGrp="1"/>
          </p:cNvSpPr>
          <p:nvPr>
            <p:ph type="title"/>
          </p:nvPr>
        </p:nvSpPr>
        <p:spPr>
          <a:xfrm>
            <a:off x="87703" y="70484"/>
            <a:ext cx="8932875" cy="469628"/>
          </a:xfrm>
          <a:prstGeom prst="rect">
            <a:avLst/>
          </a:prstGeom>
        </p:spPr>
        <p:txBody>
          <a:bodyPr>
            <a:normAutofit/>
          </a:bodyPr>
          <a:lstStyle>
            <a:lvl1pPr>
              <a:defRPr sz="3400"/>
            </a:lvl1pPr>
          </a:lstStyle>
          <a:p>
            <a:r>
              <a:rPr lang="en-US" sz="2400" dirty="0">
                <a:solidFill>
                  <a:schemeClr val="bg1"/>
                </a:solidFill>
                <a:latin typeface="Arial" panose="020B0604020202020204" pitchFamily="34" charset="0"/>
                <a:cs typeface="Arial" panose="020B0604020202020204" pitchFamily="34" charset="0"/>
              </a:rPr>
              <a:t>LS02 Teacher Resource: Learning Segment Description</a:t>
            </a:r>
            <a:endParaRPr sz="2400" dirty="0"/>
          </a:p>
        </p:txBody>
      </p:sp>
      <p:sp>
        <p:nvSpPr>
          <p:cNvPr id="6" name="Slide Number Placeholder 3"/>
          <p:cNvSpPr>
            <a:spLocks noGrp="1"/>
          </p:cNvSpPr>
          <p:nvPr>
            <p:ph type="sldNum" sz="quarter" idx="4294967295"/>
          </p:nvPr>
        </p:nvSpPr>
        <p:spPr>
          <a:xfrm>
            <a:off x="6457950" y="6356351"/>
            <a:ext cx="2057400"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8788DFF-D2C0-C240-B392-B5E1E1797469}" type="slidenum">
              <a:rPr kumimoji="0" lang="en-US"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14</a:t>
            </a:fld>
            <a:endParaRPr kumimoji="0" lang="en-US"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16" name="Slide Number Placeholder 3"/>
          <p:cNvSpPr>
            <a:spLocks noGrp="1"/>
          </p:cNvSpPr>
          <p:nvPr>
            <p:ph type="sldNum" sz="quarter" idx="4294967295"/>
          </p:nvPr>
        </p:nvSpPr>
        <p:spPr>
          <a:xfrm>
            <a:off x="6457950" y="6356351"/>
            <a:ext cx="2057400"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8788DFF-D2C0-C240-B392-B5E1E1797469}" type="slidenum">
              <a:rPr kumimoji="0" lang="en-US"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14</a:t>
            </a:fld>
            <a:endParaRPr kumimoji="0" lang="en-US"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grpSp>
        <p:nvGrpSpPr>
          <p:cNvPr id="17" name="Group 16"/>
          <p:cNvGrpSpPr/>
          <p:nvPr/>
        </p:nvGrpSpPr>
        <p:grpSpPr>
          <a:xfrm>
            <a:off x="2698458" y="715968"/>
            <a:ext cx="3747084" cy="3048533"/>
            <a:chOff x="2509706" y="936769"/>
            <a:chExt cx="3747084" cy="3048533"/>
          </a:xfrm>
        </p:grpSpPr>
        <p:grpSp>
          <p:nvGrpSpPr>
            <p:cNvPr id="18" name="Group 17"/>
            <p:cNvGrpSpPr/>
            <p:nvPr/>
          </p:nvGrpSpPr>
          <p:grpSpPr>
            <a:xfrm>
              <a:off x="2509706" y="1409784"/>
              <a:ext cx="3747084" cy="2575518"/>
              <a:chOff x="2509706" y="1409784"/>
              <a:chExt cx="3747084" cy="2575518"/>
            </a:xfrm>
          </p:grpSpPr>
          <p:sp>
            <p:nvSpPr>
              <p:cNvPr id="20" name="Isosceles Triangle 19"/>
              <p:cNvSpPr/>
              <p:nvPr/>
            </p:nvSpPr>
            <p:spPr>
              <a:xfrm>
                <a:off x="3011648" y="1409784"/>
                <a:ext cx="2743200" cy="2364828"/>
              </a:xfrm>
              <a:prstGeom prst="triangle">
                <a:avLst/>
              </a:prstGeom>
              <a:noFill/>
              <a:ln w="31750">
                <a:solidFill>
                  <a:srgbClr val="5FAF29"/>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1" name="TextBox 20"/>
              <p:cNvSpPr txBox="1"/>
              <p:nvPr/>
            </p:nvSpPr>
            <p:spPr>
              <a:xfrm>
                <a:off x="2509706" y="3523637"/>
                <a:ext cx="469784"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5FAF29"/>
                    </a:solidFill>
                    <a:effectLst/>
                    <a:uLnTx/>
                    <a:uFillTx/>
                    <a:latin typeface="Arial" panose="020B0604020202020204" pitchFamily="34" charset="0"/>
                    <a:ea typeface="+mn-ea"/>
                    <a:cs typeface="Arial" panose="020B0604020202020204" pitchFamily="34" charset="0"/>
                  </a:rPr>
                  <a:t>P</a:t>
                </a:r>
              </a:p>
            </p:txBody>
          </p:sp>
          <p:sp>
            <p:nvSpPr>
              <p:cNvPr id="22" name="TextBox 21"/>
              <p:cNvSpPr txBox="1"/>
              <p:nvPr/>
            </p:nvSpPr>
            <p:spPr>
              <a:xfrm>
                <a:off x="5787006" y="3523637"/>
                <a:ext cx="469784"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5FAF29"/>
                    </a:solidFill>
                    <a:effectLst/>
                    <a:uLnTx/>
                    <a:uFillTx/>
                    <a:latin typeface="Arial" panose="020B0604020202020204" pitchFamily="34" charset="0"/>
                    <a:ea typeface="+mn-ea"/>
                    <a:cs typeface="Arial" panose="020B0604020202020204" pitchFamily="34" charset="0"/>
                  </a:rPr>
                  <a:t>Q</a:t>
                </a:r>
              </a:p>
            </p:txBody>
          </p:sp>
        </p:grpSp>
        <p:sp>
          <p:nvSpPr>
            <p:cNvPr id="19" name="TextBox 18"/>
            <p:cNvSpPr txBox="1"/>
            <p:nvPr/>
          </p:nvSpPr>
          <p:spPr>
            <a:xfrm>
              <a:off x="4173523" y="936769"/>
              <a:ext cx="469784"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5FAF29"/>
                  </a:solidFill>
                  <a:effectLst/>
                  <a:uLnTx/>
                  <a:uFillTx/>
                  <a:latin typeface="Arial" panose="020B0604020202020204" pitchFamily="34" charset="0"/>
                  <a:ea typeface="+mn-ea"/>
                  <a:cs typeface="Arial" panose="020B0604020202020204" pitchFamily="34" charset="0"/>
                </a:rPr>
                <a:t>M</a:t>
              </a:r>
            </a:p>
          </p:txBody>
        </p:sp>
      </p:grpSp>
      <p:sp>
        <p:nvSpPr>
          <p:cNvPr id="23" name="TextBox 22"/>
          <p:cNvSpPr txBox="1"/>
          <p:nvPr/>
        </p:nvSpPr>
        <p:spPr>
          <a:xfrm>
            <a:off x="152400" y="3453151"/>
            <a:ext cx="2546058"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5FAF29"/>
                </a:solidFill>
                <a:effectLst/>
                <a:uLnTx/>
                <a:uFillTx/>
                <a:latin typeface="Arial" panose="020B0604020202020204" pitchFamily="34" charset="0"/>
                <a:cs typeface="Arial" panose="020B0604020202020204" pitchFamily="34" charset="0"/>
              </a:rPr>
              <a:t>Time</a:t>
            </a:r>
            <a:r>
              <a:rPr kumimoji="0" lang="en-US" sz="1800" b="0" i="0" u="none" strike="noStrike" kern="1200" cap="none" spc="0" normalizeH="0" baseline="0" noProof="0" dirty="0" smtClean="0">
                <a:ln>
                  <a:noFill/>
                </a:ln>
                <a:solidFill>
                  <a:srgbClr val="5FAF29"/>
                </a:solidFill>
                <a:effectLst/>
                <a:uLnTx/>
                <a:uFillTx/>
                <a:latin typeface="Arial" panose="020B0604020202020204" pitchFamily="34" charset="0"/>
                <a:cs typeface="Arial" panose="020B0604020202020204" pitchFamily="34" charset="0"/>
              </a:rPr>
              <a:t>:</a:t>
            </a:r>
            <a:r>
              <a:rPr kumimoji="0" lang="en-US" sz="1800" b="0" i="0" u="none" strike="noStrike" kern="1200" cap="none" spc="0" normalizeH="0" noProof="0" dirty="0" smtClean="0">
                <a:ln>
                  <a:noFill/>
                </a:ln>
                <a:solidFill>
                  <a:srgbClr val="5FAF29"/>
                </a:solidFill>
                <a:effectLst/>
                <a:uLnTx/>
                <a:uFillTx/>
                <a:latin typeface="Arial" panose="020B0604020202020204" pitchFamily="34" charset="0"/>
                <a:cs typeface="Arial" panose="020B0604020202020204" pitchFamily="34" charset="0"/>
              </a:rPr>
              <a:t> 35-40</a:t>
            </a:r>
            <a:r>
              <a:rPr kumimoji="0" lang="en-US" sz="1800" b="0" i="0" u="none" strike="noStrike" kern="1200" cap="none" spc="0" normalizeH="0" baseline="0" noProof="0" dirty="0" smtClean="0">
                <a:ln>
                  <a:noFill/>
                </a:ln>
                <a:solidFill>
                  <a:srgbClr val="5FAF29"/>
                </a:solidFill>
                <a:effectLst/>
                <a:uLnTx/>
                <a:uFillTx/>
                <a:latin typeface="Arial" panose="020B0604020202020204" pitchFamily="34" charset="0"/>
                <a:cs typeface="Arial" panose="020B0604020202020204" pitchFamily="34" charset="0"/>
              </a:rPr>
              <a:t> minutes</a:t>
            </a:r>
            <a:endParaRPr kumimoji="0" lang="en-US" sz="1800" b="0" i="0" u="none" strike="noStrike" kern="1200" cap="none" spc="0" normalizeH="0" baseline="0" noProof="0" dirty="0">
              <a:ln>
                <a:noFill/>
              </a:ln>
              <a:solidFill>
                <a:srgbClr val="5FAF29"/>
              </a:solidFill>
              <a:effectLst/>
              <a:uLnTx/>
              <a:uFillTx/>
              <a:latin typeface="Arial" panose="020B0604020202020204" pitchFamily="34" charset="0"/>
              <a:cs typeface="Arial" panose="020B0604020202020204" pitchFamily="34" charset="0"/>
            </a:endParaRPr>
          </a:p>
        </p:txBody>
      </p:sp>
      <p:cxnSp>
        <p:nvCxnSpPr>
          <p:cNvPr id="14" name="Straight Arrow Connector 13"/>
          <p:cNvCxnSpPr>
            <a:cxnSpLocks/>
          </p:cNvCxnSpPr>
          <p:nvPr/>
        </p:nvCxnSpPr>
        <p:spPr>
          <a:xfrm flipH="1" flipV="1">
            <a:off x="4832059" y="1177633"/>
            <a:ext cx="1171319" cy="2125203"/>
          </a:xfrm>
          <a:prstGeom prst="straightConnector1">
            <a:avLst/>
          </a:prstGeom>
          <a:ln w="57150">
            <a:solidFill>
              <a:srgbClr val="5FAF29"/>
            </a:solidFill>
            <a:tailEnd type="triangle"/>
          </a:ln>
        </p:spPr>
        <p:style>
          <a:lnRef idx="1">
            <a:schemeClr val="accent1"/>
          </a:lnRef>
          <a:fillRef idx="0">
            <a:schemeClr val="accent1"/>
          </a:fillRef>
          <a:effectRef idx="0">
            <a:schemeClr val="accent1"/>
          </a:effectRef>
          <a:fontRef idx="minor">
            <a:schemeClr val="tx1"/>
          </a:fontRef>
        </p:style>
      </p:cxnSp>
      <p:sp>
        <p:nvSpPr>
          <p:cNvPr id="25" name="Content Placeholder 2"/>
          <p:cNvSpPr txBox="1">
            <a:spLocks/>
          </p:cNvSpPr>
          <p:nvPr/>
        </p:nvSpPr>
        <p:spPr>
          <a:xfrm>
            <a:off x="404729" y="3914816"/>
            <a:ext cx="8384876" cy="2518368"/>
          </a:xfrm>
          <a:prstGeom prst="rect">
            <a:avLst/>
          </a:prstGeom>
        </p:spPr>
        <p:txBody>
          <a:bodyPr>
            <a:normAutofit fontScale="5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20000"/>
              </a:lnSpc>
              <a:spcBef>
                <a:spcPts val="0"/>
              </a:spcBef>
              <a:spcAft>
                <a:spcPts val="600"/>
              </a:spcAft>
              <a:buNone/>
            </a:pPr>
            <a:r>
              <a:rPr lang="en-US" b="1" dirty="0" smtClean="0">
                <a:solidFill>
                  <a:srgbClr val="5FAF29"/>
                </a:solidFill>
                <a:sym typeface="Wingdings" panose="05000000000000000000" pitchFamily="2" charset="2"/>
              </a:rPr>
              <a:t>Q</a:t>
            </a:r>
            <a:r>
              <a:rPr lang="en-US" b="1" dirty="0" smtClean="0">
                <a:solidFill>
                  <a:srgbClr val="5FAF29"/>
                </a:solidFill>
                <a:latin typeface="Arial" panose="020B0604020202020204" pitchFamily="34" charset="0"/>
                <a:cs typeface="Arial" panose="020B0604020202020204" pitchFamily="34" charset="0"/>
                <a:sym typeface="Wingdings" panose="05000000000000000000" pitchFamily="2" charset="2"/>
              </a:rPr>
              <a:t></a:t>
            </a:r>
            <a:r>
              <a:rPr lang="en-US" b="1" dirty="0">
                <a:solidFill>
                  <a:srgbClr val="5FAF29"/>
                </a:solidFill>
                <a:latin typeface="Arial" panose="020B0604020202020204" pitchFamily="34" charset="0"/>
                <a:cs typeface="Arial" panose="020B0604020202020204" pitchFamily="34" charset="0"/>
                <a:sym typeface="Wingdings" panose="05000000000000000000" pitchFamily="2" charset="2"/>
              </a:rPr>
              <a:t>M</a:t>
            </a:r>
            <a:r>
              <a:rPr lang="en-US" b="1" dirty="0" smtClean="0">
                <a:solidFill>
                  <a:srgbClr val="5FAF29"/>
                </a:solidFill>
              </a:rPr>
              <a:t> : Students generate model ideas about how matter and energy move through the ecosphere. </a:t>
            </a:r>
            <a:r>
              <a:rPr lang="en-US" dirty="0" smtClean="0">
                <a:solidFill>
                  <a:srgbClr val="5FAF29"/>
                </a:solidFill>
              </a:rPr>
              <a:t>Based on their prior knowledge, students work both individually and in groups to generate an initial model that can explain how the organisms within the ecosphere are getting the matter and energy needed to survive.</a:t>
            </a:r>
            <a:r>
              <a:rPr lang="en-US" dirty="0">
                <a:solidFill>
                  <a:srgbClr val="5FAF29"/>
                </a:solidFill>
              </a:rPr>
              <a:t> </a:t>
            </a:r>
            <a:r>
              <a:rPr lang="en-US" dirty="0" smtClean="0">
                <a:solidFill>
                  <a:srgbClr val="5FAF29"/>
                </a:solidFill>
              </a:rPr>
              <a:t>Students typically go straight to photosynthesis and respiration in their ideas; however the idea of waste (presence of nitrogen) is oftentimes not yet included. To deepen their understanding of model ideas and/or to extend the model, students participate in structured readings about cycling of matter (the carbon cycle and the nitrogen cycle). </a:t>
            </a:r>
            <a:endParaRPr lang="en-US" b="1" dirty="0">
              <a:solidFill>
                <a:srgbClr val="5FAF29"/>
              </a:solidFill>
            </a:endParaRPr>
          </a:p>
        </p:txBody>
      </p:sp>
    </p:spTree>
    <p:extLst>
      <p:ext uri="{BB962C8B-B14F-4D97-AF65-F5344CB8AC3E}">
        <p14:creationId xmlns:p14="http://schemas.microsoft.com/office/powerpoint/2010/main" val="25508464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Shape 177"/>
          <p:cNvSpPr>
            <a:spLocks noGrp="1"/>
          </p:cNvSpPr>
          <p:nvPr>
            <p:ph type="title"/>
          </p:nvPr>
        </p:nvSpPr>
        <p:spPr>
          <a:xfrm>
            <a:off x="87703" y="70484"/>
            <a:ext cx="8932875" cy="469628"/>
          </a:xfrm>
          <a:prstGeom prst="rect">
            <a:avLst/>
          </a:prstGeom>
        </p:spPr>
        <p:txBody>
          <a:bodyPr>
            <a:normAutofit/>
          </a:bodyPr>
          <a:lstStyle>
            <a:lvl1pPr>
              <a:defRPr sz="3400"/>
            </a:lvl1pPr>
          </a:lstStyle>
          <a:p>
            <a:r>
              <a:rPr lang="en-US" sz="2400" dirty="0" smtClean="0">
                <a:solidFill>
                  <a:schemeClr val="bg1"/>
                </a:solidFill>
              </a:rPr>
              <a:t>LS02 </a:t>
            </a:r>
            <a:r>
              <a:rPr lang="en-US" sz="2400" dirty="0">
                <a:solidFill>
                  <a:schemeClr val="bg1"/>
                </a:solidFill>
              </a:rPr>
              <a:t>Teacher Resource: </a:t>
            </a:r>
            <a:r>
              <a:rPr lang="en-US" sz="2400" dirty="0" smtClean="0">
                <a:solidFill>
                  <a:schemeClr val="bg1"/>
                </a:solidFill>
              </a:rPr>
              <a:t>Materials and Resources</a:t>
            </a:r>
            <a:endParaRPr sz="2400" dirty="0"/>
          </a:p>
        </p:txBody>
      </p:sp>
      <p:sp>
        <p:nvSpPr>
          <p:cNvPr id="6" name="Slide Number Placeholder 3"/>
          <p:cNvSpPr>
            <a:spLocks noGrp="1"/>
          </p:cNvSpPr>
          <p:nvPr>
            <p:ph type="sldNum" sz="quarter" idx="4294967295"/>
          </p:nvPr>
        </p:nvSpPr>
        <p:spPr>
          <a:xfrm>
            <a:off x="6457950" y="6356351"/>
            <a:ext cx="2057400"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8788DFF-D2C0-C240-B392-B5E1E1797469}" type="slidenum">
              <a:rPr kumimoji="0" lang="en-US"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15</a:t>
            </a:fld>
            <a:endParaRPr kumimoji="0" lang="en-US"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15" name="Content Placeholder 2"/>
          <p:cNvSpPr txBox="1">
            <a:spLocks/>
          </p:cNvSpPr>
          <p:nvPr/>
        </p:nvSpPr>
        <p:spPr>
          <a:xfrm>
            <a:off x="439340" y="983209"/>
            <a:ext cx="8229600" cy="5373142"/>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2400" i="1" u="sng" dirty="0" smtClean="0">
                <a:solidFill>
                  <a:srgbClr val="5FAF29"/>
                </a:solidFill>
              </a:rPr>
              <a:t>You will need:</a:t>
            </a:r>
          </a:p>
          <a:p>
            <a:pPr marL="0" indent="0">
              <a:buNone/>
            </a:pPr>
            <a:r>
              <a:rPr lang="en-US" sz="2400" dirty="0">
                <a:solidFill>
                  <a:srgbClr val="5FAF29"/>
                </a:solidFill>
              </a:rPr>
              <a:t>MC Doodle Sheet </a:t>
            </a:r>
          </a:p>
          <a:p>
            <a:pPr marL="0" indent="0">
              <a:buNone/>
            </a:pPr>
            <a:endParaRPr lang="en-US" sz="2400" dirty="0">
              <a:solidFill>
                <a:srgbClr val="5FAF29"/>
              </a:solidFill>
            </a:endParaRPr>
          </a:p>
          <a:p>
            <a:pPr marL="0" indent="0">
              <a:buNone/>
            </a:pPr>
            <a:r>
              <a:rPr lang="en-US" sz="2400" dirty="0" err="1" smtClean="0">
                <a:solidFill>
                  <a:srgbClr val="5FAF29"/>
                </a:solidFill>
              </a:rPr>
              <a:t>MC_Carbon</a:t>
            </a:r>
            <a:r>
              <a:rPr lang="en-US" sz="2400" dirty="0" smtClean="0">
                <a:solidFill>
                  <a:srgbClr val="5FAF29"/>
                </a:solidFill>
              </a:rPr>
              <a:t> Cycle Reading</a:t>
            </a:r>
          </a:p>
          <a:p>
            <a:pPr marL="0" indent="0">
              <a:buNone/>
            </a:pPr>
            <a:r>
              <a:rPr lang="en-US" sz="2400" dirty="0" err="1" smtClean="0">
                <a:solidFill>
                  <a:srgbClr val="5FAF29"/>
                </a:solidFill>
              </a:rPr>
              <a:t>MC_Nitrogen</a:t>
            </a:r>
            <a:r>
              <a:rPr lang="en-US" sz="2400" dirty="0" smtClean="0">
                <a:solidFill>
                  <a:srgbClr val="5FAF29"/>
                </a:solidFill>
              </a:rPr>
              <a:t> Cycle Reading</a:t>
            </a:r>
          </a:p>
          <a:p>
            <a:pPr marL="0" indent="0">
              <a:buNone/>
            </a:pPr>
            <a:endParaRPr lang="en-US" sz="2400" dirty="0" smtClean="0">
              <a:solidFill>
                <a:srgbClr val="5FAF29"/>
              </a:solidFill>
            </a:endParaRPr>
          </a:p>
          <a:p>
            <a:pPr marL="0" indent="0">
              <a:buNone/>
            </a:pPr>
            <a:r>
              <a:rPr lang="en-US" sz="2400" dirty="0" smtClean="0">
                <a:solidFill>
                  <a:srgbClr val="5FAF29"/>
                </a:solidFill>
              </a:rPr>
              <a:t>This </a:t>
            </a:r>
            <a:r>
              <a:rPr lang="en-US" sz="2400" dirty="0">
                <a:solidFill>
                  <a:srgbClr val="5FAF29"/>
                </a:solidFill>
              </a:rPr>
              <a:t>slide presentation (</a:t>
            </a:r>
            <a:r>
              <a:rPr lang="en-US" sz="2400" dirty="0" smtClean="0">
                <a:solidFill>
                  <a:srgbClr val="5FAF29"/>
                </a:solidFill>
              </a:rPr>
              <a:t>contains both teacher </a:t>
            </a:r>
            <a:r>
              <a:rPr lang="en-US" sz="2400" dirty="0">
                <a:solidFill>
                  <a:srgbClr val="5FAF29"/>
                </a:solidFill>
              </a:rPr>
              <a:t>and student slides).</a:t>
            </a:r>
          </a:p>
          <a:p>
            <a:pPr marL="0" indent="0">
              <a:buFont typeface="Arial"/>
              <a:buNone/>
            </a:pPr>
            <a:endParaRPr lang="en-US" sz="2400" dirty="0" smtClean="0">
              <a:solidFill>
                <a:srgbClr val="5FAF29"/>
              </a:solidFill>
            </a:endParaRPr>
          </a:p>
        </p:txBody>
      </p:sp>
    </p:spTree>
    <p:extLst>
      <p:ext uri="{BB962C8B-B14F-4D97-AF65-F5344CB8AC3E}">
        <p14:creationId xmlns:p14="http://schemas.microsoft.com/office/powerpoint/2010/main" val="143297825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74638"/>
            <a:ext cx="6918740" cy="1143000"/>
          </a:xfrm>
        </p:spPr>
        <p:txBody>
          <a:bodyPr>
            <a:noAutofit/>
          </a:bodyPr>
          <a:lstStyle/>
          <a:p>
            <a:r>
              <a:rPr lang="en-US" sz="3600" dirty="0" smtClean="0">
                <a:solidFill>
                  <a:srgbClr val="583F34"/>
                </a:solidFill>
              </a:rPr>
              <a:t>Initial Model</a:t>
            </a:r>
            <a:endParaRPr lang="en-US" sz="3600" dirty="0">
              <a:solidFill>
                <a:srgbClr val="583F34"/>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16020" y="6294330"/>
            <a:ext cx="978144" cy="459302"/>
          </a:xfrm>
          <a:prstGeom prst="rect">
            <a:avLst/>
          </a:prstGeom>
        </p:spPr>
      </p:pic>
      <p:sp>
        <p:nvSpPr>
          <p:cNvPr id="5" name="Content Placeholder 2"/>
          <p:cNvSpPr>
            <a:spLocks noGrp="1"/>
          </p:cNvSpPr>
          <p:nvPr>
            <p:ph idx="1"/>
          </p:nvPr>
        </p:nvSpPr>
        <p:spPr>
          <a:xfrm>
            <a:off x="973801" y="1237390"/>
            <a:ext cx="4935512" cy="3702134"/>
          </a:xfrm>
        </p:spPr>
        <p:txBody>
          <a:bodyPr>
            <a:normAutofit/>
          </a:bodyPr>
          <a:lstStyle/>
          <a:p>
            <a:pPr defTabSz="914400">
              <a:spcBef>
                <a:spcPts val="0"/>
              </a:spcBef>
              <a:spcAft>
                <a:spcPts val="1200"/>
              </a:spcAft>
            </a:pPr>
            <a:r>
              <a:rPr lang="en-US" dirty="0" smtClean="0">
                <a:solidFill>
                  <a:srgbClr val="5FAF29"/>
                </a:solidFill>
              </a:rPr>
              <a:t>On your doodle sheet, write and/or draw how you think the shrimp, algae, and bacteria are getting what they need to survive. </a:t>
            </a:r>
            <a:r>
              <a:rPr lang="en-US" sz="2000" dirty="0" smtClean="0">
                <a:solidFill>
                  <a:srgbClr val="5FAF29"/>
                </a:solidFill>
              </a:rPr>
              <a:t>(MC Doodle Sheet box F)</a:t>
            </a:r>
          </a:p>
        </p:txBody>
      </p:sp>
      <p:sp>
        <p:nvSpPr>
          <p:cNvPr id="3" name="TextBox 2"/>
          <p:cNvSpPr txBox="1"/>
          <p:nvPr/>
        </p:nvSpPr>
        <p:spPr>
          <a:xfrm>
            <a:off x="457200" y="1828800"/>
            <a:ext cx="184731" cy="369332"/>
          </a:xfrm>
          <a:prstGeom prst="rect">
            <a:avLst/>
          </a:prstGeom>
          <a:noFill/>
        </p:spPr>
        <p:txBody>
          <a:bodyPr wrap="none" rtlCol="0">
            <a:spAutoFit/>
          </a:bodyPr>
          <a:lstStyle/>
          <a:p>
            <a:endParaRPr lang="en-US" dirty="0"/>
          </a:p>
        </p:txBody>
      </p:sp>
      <p:pic>
        <p:nvPicPr>
          <p:cNvPr id="7" name="pasted-image.pdf"/>
          <p:cNvPicPr>
            <a:picLocks noChangeAspect="1"/>
          </p:cNvPicPr>
          <p:nvPr/>
        </p:nvPicPr>
        <p:blipFill>
          <a:blip r:embed="rId4">
            <a:duotone>
              <a:schemeClr val="accent3">
                <a:shade val="45000"/>
                <a:satMod val="135000"/>
              </a:schemeClr>
              <a:prstClr val="white"/>
            </a:duotone>
            <a:extLst/>
          </a:blip>
          <a:stretch>
            <a:fillRect/>
          </a:stretch>
        </p:blipFill>
        <p:spPr>
          <a:xfrm>
            <a:off x="439023" y="2530790"/>
            <a:ext cx="546933" cy="551424"/>
          </a:xfrm>
          <a:prstGeom prst="rect">
            <a:avLst/>
          </a:prstGeom>
          <a:ln w="12700">
            <a:miter lim="400000"/>
          </a:ln>
        </p:spPr>
      </p:pic>
      <p:pic>
        <p:nvPicPr>
          <p:cNvPr id="9" name="pasted-image.pdf"/>
          <p:cNvPicPr>
            <a:picLocks noChangeAspect="1"/>
          </p:cNvPicPr>
          <p:nvPr/>
        </p:nvPicPr>
        <p:blipFill>
          <a:blip r:embed="rId5">
            <a:duotone>
              <a:schemeClr val="accent3">
                <a:shade val="45000"/>
                <a:satMod val="135000"/>
              </a:schemeClr>
              <a:prstClr val="white"/>
            </a:duotone>
            <a:extLst/>
          </a:blip>
          <a:stretch>
            <a:fillRect/>
          </a:stretch>
        </p:blipFill>
        <p:spPr>
          <a:xfrm>
            <a:off x="191656" y="1519514"/>
            <a:ext cx="865267" cy="878019"/>
          </a:xfrm>
          <a:prstGeom prst="rect">
            <a:avLst/>
          </a:prstGeom>
          <a:ln w="12700">
            <a:miter lim="400000"/>
          </a:ln>
        </p:spPr>
      </p:pic>
      <p:sp>
        <p:nvSpPr>
          <p:cNvPr id="10" name="TextBox 9"/>
          <p:cNvSpPr txBox="1"/>
          <p:nvPr/>
        </p:nvSpPr>
        <p:spPr>
          <a:xfrm>
            <a:off x="801943" y="5343904"/>
            <a:ext cx="7461503" cy="1354217"/>
          </a:xfrm>
          <a:prstGeom prst="rect">
            <a:avLst/>
          </a:prstGeom>
          <a:noFill/>
        </p:spPr>
        <p:txBody>
          <a:bodyPr wrap="square" rtlCol="0">
            <a:spAutoFit/>
          </a:bodyPr>
          <a:lstStyle/>
          <a:p>
            <a:r>
              <a:rPr lang="en-US" sz="3200" dirty="0">
                <a:solidFill>
                  <a:srgbClr val="5FAF29"/>
                </a:solidFill>
              </a:rPr>
              <a:t>Don’t forget to refer back to models we have already generated!</a:t>
            </a:r>
          </a:p>
          <a:p>
            <a:endParaRPr lang="en-US" dirty="0"/>
          </a:p>
        </p:txBody>
      </p:sp>
      <p:pic>
        <p:nvPicPr>
          <p:cNvPr id="6" name="Picture 5"/>
          <p:cNvPicPr>
            <a:picLocks noChangeAspect="1"/>
          </p:cNvPicPr>
          <p:nvPr/>
        </p:nvPicPr>
        <p:blipFill>
          <a:blip r:embed="rId6"/>
          <a:stretch>
            <a:fillRect/>
          </a:stretch>
        </p:blipFill>
        <p:spPr>
          <a:xfrm>
            <a:off x="5916941" y="1293234"/>
            <a:ext cx="2955853" cy="3078087"/>
          </a:xfrm>
          <a:prstGeom prst="rect">
            <a:avLst/>
          </a:prstGeom>
        </p:spPr>
      </p:pic>
    </p:spTree>
    <p:extLst>
      <p:ext uri="{BB962C8B-B14F-4D97-AF65-F5344CB8AC3E}">
        <p14:creationId xmlns:p14="http://schemas.microsoft.com/office/powerpoint/2010/main" val="115514607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grpId="0" nodeType="withEffect" nodePh="1">
                                  <p:stCondLst>
                                    <p:cond delay="0"/>
                                  </p:stCondLst>
                                  <p:endCondLst>
                                    <p:cond evt="begin" delay="0">
                                      <p:tn val="7"/>
                                    </p:cond>
                                  </p:endCondLst>
                                  <p:childTnLst>
                                    <p:set>
                                      <p:cBhvr>
                                        <p:cTn id="8" dur="1" fill="hold">
                                          <p:stCondLst>
                                            <p:cond delay="0"/>
                                          </p:stCondLst>
                                        </p:cTn>
                                        <p:tgtEl>
                                          <p:spTgt spid="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37"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1000"/>
                                        <p:tgtEl>
                                          <p:spTgt spid="10"/>
                                        </p:tgtEl>
                                      </p:cBhvr>
                                    </p:animEffect>
                                    <p:anim calcmode="lin" valueType="num">
                                      <p:cBhvr>
                                        <p:cTn id="18" dur="1000" fill="hold"/>
                                        <p:tgtEl>
                                          <p:spTgt spid="10"/>
                                        </p:tgtEl>
                                        <p:attrNameLst>
                                          <p:attrName>ppt_x</p:attrName>
                                        </p:attrNameLst>
                                      </p:cBhvr>
                                      <p:tavLst>
                                        <p:tav tm="0">
                                          <p:val>
                                            <p:strVal val="#ppt_x"/>
                                          </p:val>
                                        </p:tav>
                                        <p:tav tm="100000">
                                          <p:val>
                                            <p:strVal val="#ppt_x"/>
                                          </p:val>
                                        </p:tav>
                                      </p:tavLst>
                                    </p:anim>
                                    <p:anim calcmode="lin" valueType="num">
                                      <p:cBhvr>
                                        <p:cTn id="19" dur="900" decel="100000" fill="hold"/>
                                        <p:tgtEl>
                                          <p:spTgt spid="10"/>
                                        </p:tgtEl>
                                        <p:attrNameLst>
                                          <p:attrName>ppt_y</p:attrName>
                                        </p:attrNameLst>
                                      </p:cBhvr>
                                      <p:tavLst>
                                        <p:tav tm="0">
                                          <p:val>
                                            <p:strVal val="#ppt_y+1"/>
                                          </p:val>
                                        </p:tav>
                                        <p:tav tm="100000">
                                          <p:val>
                                            <p:strVal val="#ppt_y-.03"/>
                                          </p:val>
                                        </p:tav>
                                      </p:tavLst>
                                    </p:anim>
                                    <p:anim calcmode="lin" valueType="num">
                                      <p:cBhvr>
                                        <p:cTn id="20"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3" grpId="0"/>
      <p:bldP spid="1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Initial Model Ideas (Class)</a:t>
            </a:r>
            <a:r>
              <a:rPr lang="en-US" sz="3600" dirty="0" smtClean="0">
                <a:solidFill>
                  <a:srgbClr val="583F34"/>
                </a:solidFill>
              </a:rPr>
              <a:t/>
            </a:r>
            <a:br>
              <a:rPr lang="en-US" sz="3600" dirty="0" smtClean="0">
                <a:solidFill>
                  <a:srgbClr val="583F34"/>
                </a:solidFill>
              </a:rPr>
            </a:br>
            <a:r>
              <a:rPr lang="en-US" sz="2000" dirty="0"/>
              <a:t>(MC Doodle Sheet box F</a:t>
            </a:r>
            <a:r>
              <a:rPr lang="en-US" sz="2000" dirty="0" smtClean="0"/>
              <a:t>)</a:t>
            </a:r>
            <a:r>
              <a:rPr lang="en-US" sz="2000" dirty="0" smtClean="0">
                <a:solidFill>
                  <a:srgbClr val="583F34"/>
                </a:solidFill>
              </a:rPr>
              <a:t> </a:t>
            </a:r>
            <a:endParaRPr lang="en-US" sz="2000" dirty="0">
              <a:solidFill>
                <a:srgbClr val="583F34"/>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16020" y="6294330"/>
            <a:ext cx="978144" cy="459302"/>
          </a:xfrm>
          <a:prstGeom prst="rect">
            <a:avLst/>
          </a:prstGeom>
        </p:spPr>
      </p:pic>
      <p:sp>
        <p:nvSpPr>
          <p:cNvPr id="5" name="Content Placeholder 2"/>
          <p:cNvSpPr>
            <a:spLocks noGrp="1"/>
          </p:cNvSpPr>
          <p:nvPr>
            <p:ph idx="1"/>
          </p:nvPr>
        </p:nvSpPr>
        <p:spPr>
          <a:xfrm>
            <a:off x="457200" y="1801907"/>
            <a:ext cx="8229600" cy="3173506"/>
          </a:xfrm>
        </p:spPr>
        <p:txBody>
          <a:bodyPr/>
          <a:lstStyle/>
          <a:p>
            <a:pPr defTabSz="914400">
              <a:spcBef>
                <a:spcPts val="0"/>
              </a:spcBef>
            </a:pPr>
            <a:r>
              <a:rPr lang="en-US" dirty="0" smtClean="0">
                <a:solidFill>
                  <a:srgbClr val="5FAF29"/>
                </a:solidFill>
              </a:rPr>
              <a:t>[Insert ideas that students have generated in their groups]</a:t>
            </a:r>
          </a:p>
        </p:txBody>
      </p:sp>
    </p:spTree>
    <p:extLst>
      <p:ext uri="{BB962C8B-B14F-4D97-AF65-F5344CB8AC3E}">
        <p14:creationId xmlns:p14="http://schemas.microsoft.com/office/powerpoint/2010/main" val="168340219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22642"/>
          </a:xfrm>
        </p:spPr>
        <p:txBody>
          <a:bodyPr>
            <a:noAutofit/>
          </a:bodyPr>
          <a:lstStyle/>
          <a:p>
            <a:r>
              <a:rPr lang="en-US" sz="3600" dirty="0" smtClean="0">
                <a:solidFill>
                  <a:srgbClr val="583F34"/>
                </a:solidFill>
              </a:rPr>
              <a:t>Exploring Our Model Ideas</a:t>
            </a:r>
            <a:endParaRPr lang="en-US" sz="3600" dirty="0">
              <a:solidFill>
                <a:srgbClr val="583F34"/>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16020" y="6294330"/>
            <a:ext cx="978144" cy="459302"/>
          </a:xfrm>
          <a:prstGeom prst="rect">
            <a:avLst/>
          </a:prstGeom>
        </p:spPr>
      </p:pic>
      <p:sp>
        <p:nvSpPr>
          <p:cNvPr id="5" name="Content Placeholder 2"/>
          <p:cNvSpPr>
            <a:spLocks noGrp="1"/>
          </p:cNvSpPr>
          <p:nvPr>
            <p:ph idx="1"/>
          </p:nvPr>
        </p:nvSpPr>
        <p:spPr>
          <a:xfrm>
            <a:off x="1097280" y="1097280"/>
            <a:ext cx="7589520" cy="5197050"/>
          </a:xfrm>
        </p:spPr>
        <p:txBody>
          <a:bodyPr>
            <a:noAutofit/>
          </a:bodyPr>
          <a:lstStyle/>
          <a:p>
            <a:pPr defTabSz="914400">
              <a:spcBef>
                <a:spcPts val="0"/>
              </a:spcBef>
              <a:spcAft>
                <a:spcPts val="600"/>
              </a:spcAft>
            </a:pPr>
            <a:r>
              <a:rPr lang="en-US" sz="2600" dirty="0" smtClean="0">
                <a:solidFill>
                  <a:srgbClr val="5FAF29"/>
                </a:solidFill>
              </a:rPr>
              <a:t>Let’s dive deeper into our model and examine some of our ideas.</a:t>
            </a:r>
          </a:p>
          <a:p>
            <a:pPr defTabSz="914400">
              <a:spcBef>
                <a:spcPts val="0"/>
              </a:spcBef>
              <a:spcAft>
                <a:spcPts val="600"/>
              </a:spcAft>
            </a:pPr>
            <a:r>
              <a:rPr lang="en-US" sz="2600" dirty="0" smtClean="0">
                <a:solidFill>
                  <a:srgbClr val="5FAF29"/>
                </a:solidFill>
              </a:rPr>
              <a:t>Each pair of students will get the a reading. Designate a “partner A” and a “partner B”.</a:t>
            </a:r>
          </a:p>
          <a:p>
            <a:pPr>
              <a:spcBef>
                <a:spcPts val="0"/>
              </a:spcBef>
              <a:spcAft>
                <a:spcPts val="600"/>
              </a:spcAft>
            </a:pPr>
            <a:r>
              <a:rPr lang="en-US" sz="2600" dirty="0">
                <a:solidFill>
                  <a:srgbClr val="5FAF29"/>
                </a:solidFill>
                <a:ea typeface="Helvetica Light" charset="0"/>
                <a:cs typeface="Helvetica Light" charset="0"/>
              </a:rPr>
              <a:t>Partner A reads the first paragraph, then partner B gives a summary or main point for the paragraph.</a:t>
            </a:r>
          </a:p>
          <a:p>
            <a:pPr>
              <a:spcBef>
                <a:spcPts val="0"/>
              </a:spcBef>
              <a:spcAft>
                <a:spcPts val="600"/>
              </a:spcAft>
            </a:pPr>
            <a:r>
              <a:rPr lang="en-US" sz="2600" dirty="0">
                <a:solidFill>
                  <a:srgbClr val="5FAF29"/>
                </a:solidFill>
                <a:ea typeface="Helvetica Light" charset="0"/>
                <a:cs typeface="Helvetica Light" charset="0"/>
              </a:rPr>
              <a:t>After a discussion, both partners write down the paragraph summary on your doodle sheet.</a:t>
            </a:r>
          </a:p>
          <a:p>
            <a:pPr>
              <a:spcBef>
                <a:spcPts val="0"/>
              </a:spcBef>
              <a:spcAft>
                <a:spcPts val="600"/>
              </a:spcAft>
            </a:pPr>
            <a:r>
              <a:rPr lang="en-US" sz="2600" dirty="0">
                <a:solidFill>
                  <a:srgbClr val="5FAF29"/>
                </a:solidFill>
                <a:ea typeface="Helvetica Light" charset="0"/>
                <a:cs typeface="Helvetica Light" charset="0"/>
              </a:rPr>
              <a:t>Partner B reads the second paragraph, then partner A gives the summary statement.</a:t>
            </a:r>
          </a:p>
          <a:p>
            <a:r>
              <a:rPr lang="en-US" sz="2600" dirty="0">
                <a:solidFill>
                  <a:srgbClr val="5FAF29"/>
                </a:solidFill>
                <a:ea typeface="Helvetica Light" charset="0"/>
                <a:cs typeface="Helvetica Light" charset="0"/>
              </a:rPr>
              <a:t>Repeat the alternating pattern until the end of the reading.</a:t>
            </a:r>
          </a:p>
        </p:txBody>
      </p:sp>
    </p:spTree>
    <p:extLst>
      <p:ext uri="{BB962C8B-B14F-4D97-AF65-F5344CB8AC3E}">
        <p14:creationId xmlns:p14="http://schemas.microsoft.com/office/powerpoint/2010/main" val="191348880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solidFill>
                  <a:srgbClr val="583F34"/>
                </a:solidFill>
              </a:rPr>
              <a:t>Exploring Our Model Ideas (cont.)</a:t>
            </a:r>
            <a:endParaRPr lang="en-US" sz="3600" dirty="0">
              <a:solidFill>
                <a:srgbClr val="583F34"/>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16020" y="6294330"/>
            <a:ext cx="978144" cy="459302"/>
          </a:xfrm>
          <a:prstGeom prst="rect">
            <a:avLst/>
          </a:prstGeom>
        </p:spPr>
      </p:pic>
      <p:sp>
        <p:nvSpPr>
          <p:cNvPr id="5" name="Content Placeholder 2"/>
          <p:cNvSpPr>
            <a:spLocks noGrp="1"/>
          </p:cNvSpPr>
          <p:nvPr>
            <p:ph idx="1"/>
          </p:nvPr>
        </p:nvSpPr>
        <p:spPr>
          <a:xfrm>
            <a:off x="1075460" y="1820195"/>
            <a:ext cx="7611340" cy="3355310"/>
          </a:xfrm>
        </p:spPr>
        <p:txBody>
          <a:bodyPr>
            <a:normAutofit/>
          </a:bodyPr>
          <a:lstStyle/>
          <a:p>
            <a:pPr defTabSz="914400">
              <a:spcBef>
                <a:spcPts val="0"/>
              </a:spcBef>
              <a:spcAft>
                <a:spcPts val="1200"/>
              </a:spcAft>
            </a:pPr>
            <a:r>
              <a:rPr lang="en-US" dirty="0" smtClean="0">
                <a:solidFill>
                  <a:srgbClr val="5FAF29"/>
                </a:solidFill>
              </a:rPr>
              <a:t>Partner B: Find a new partner A that read about a different cycle</a:t>
            </a:r>
          </a:p>
          <a:p>
            <a:pPr defTabSz="914400">
              <a:spcBef>
                <a:spcPts val="0"/>
              </a:spcBef>
              <a:spcAft>
                <a:spcPts val="1200"/>
              </a:spcAft>
            </a:pPr>
            <a:r>
              <a:rPr lang="en-US" dirty="0" smtClean="0">
                <a:solidFill>
                  <a:srgbClr val="5FAF29"/>
                </a:solidFill>
                <a:ea typeface="Helvetica Light" charset="0"/>
                <a:cs typeface="Helvetica Light" charset="0"/>
              </a:rPr>
              <a:t>Take turns sharing the summary of your reading, allowing your partner to record your summary statements on their doodle sheet. </a:t>
            </a:r>
            <a:r>
              <a:rPr lang="en-US" sz="2000" dirty="0" smtClean="0">
                <a:solidFill>
                  <a:srgbClr val="5FAF29"/>
                </a:solidFill>
                <a:ea typeface="Helvetica Light" charset="0"/>
                <a:cs typeface="Helvetica Light" charset="0"/>
              </a:rPr>
              <a:t>(MC Doodle Sheet box G)</a:t>
            </a:r>
            <a:endParaRPr lang="en-US" sz="2000" dirty="0">
              <a:solidFill>
                <a:srgbClr val="5FAF29"/>
              </a:solidFill>
              <a:ea typeface="Helvetica Light" charset="0"/>
              <a:cs typeface="Helvetica Light" charset="0"/>
            </a:endParaRPr>
          </a:p>
        </p:txBody>
      </p:sp>
      <p:pic>
        <p:nvPicPr>
          <p:cNvPr id="6" name="pasted-image.pdf"/>
          <p:cNvPicPr>
            <a:picLocks noChangeAspect="1"/>
          </p:cNvPicPr>
          <p:nvPr/>
        </p:nvPicPr>
        <p:blipFill>
          <a:blip r:embed="rId4">
            <a:duotone>
              <a:schemeClr val="accent3">
                <a:shade val="45000"/>
                <a:satMod val="135000"/>
              </a:schemeClr>
              <a:prstClr val="white"/>
            </a:duotone>
            <a:extLst/>
          </a:blip>
          <a:stretch>
            <a:fillRect/>
          </a:stretch>
        </p:blipFill>
        <p:spPr>
          <a:xfrm>
            <a:off x="457200" y="4100500"/>
            <a:ext cx="546933" cy="551424"/>
          </a:xfrm>
          <a:prstGeom prst="rect">
            <a:avLst/>
          </a:prstGeom>
          <a:ln w="12700">
            <a:miter lim="400000"/>
          </a:ln>
        </p:spPr>
      </p:pic>
      <p:pic>
        <p:nvPicPr>
          <p:cNvPr id="8" name="pasted-image.pdf"/>
          <p:cNvPicPr>
            <a:picLocks noChangeAspect="1"/>
          </p:cNvPicPr>
          <p:nvPr/>
        </p:nvPicPr>
        <p:blipFill>
          <a:blip r:embed="rId5">
            <a:duotone>
              <a:schemeClr val="accent3">
                <a:shade val="45000"/>
                <a:satMod val="135000"/>
              </a:schemeClr>
              <a:prstClr val="white"/>
            </a:duotone>
            <a:extLst/>
          </a:blip>
          <a:stretch>
            <a:fillRect/>
          </a:stretch>
        </p:blipFill>
        <p:spPr>
          <a:xfrm>
            <a:off x="420624" y="3174352"/>
            <a:ext cx="508329" cy="646995"/>
          </a:xfrm>
          <a:prstGeom prst="rect">
            <a:avLst/>
          </a:prstGeom>
          <a:ln w="12700">
            <a:miter lim="400000"/>
          </a:ln>
        </p:spPr>
      </p:pic>
    </p:spTree>
    <p:extLst>
      <p:ext uri="{BB962C8B-B14F-4D97-AF65-F5344CB8AC3E}">
        <p14:creationId xmlns:p14="http://schemas.microsoft.com/office/powerpoint/2010/main" val="147386359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Shape 177"/>
          <p:cNvSpPr>
            <a:spLocks noGrp="1"/>
          </p:cNvSpPr>
          <p:nvPr>
            <p:ph type="title"/>
          </p:nvPr>
        </p:nvSpPr>
        <p:spPr>
          <a:xfrm>
            <a:off x="87703" y="70484"/>
            <a:ext cx="8932875" cy="469628"/>
          </a:xfrm>
          <a:prstGeom prst="rect">
            <a:avLst/>
          </a:prstGeom>
        </p:spPr>
        <p:txBody>
          <a:bodyPr>
            <a:normAutofit/>
          </a:bodyPr>
          <a:lstStyle>
            <a:lvl1pPr>
              <a:defRPr sz="3400"/>
            </a:lvl1pPr>
          </a:lstStyle>
          <a:p>
            <a:r>
              <a:rPr lang="en-US" sz="2400" dirty="0">
                <a:solidFill>
                  <a:schemeClr val="bg1"/>
                </a:solidFill>
              </a:rPr>
              <a:t>PQM [For Teachers Only]</a:t>
            </a:r>
            <a:endParaRPr sz="2400" dirty="0"/>
          </a:p>
        </p:txBody>
      </p:sp>
      <p:sp>
        <p:nvSpPr>
          <p:cNvPr id="4" name="Content Placeholder 2"/>
          <p:cNvSpPr txBox="1">
            <a:spLocks/>
          </p:cNvSpPr>
          <p:nvPr/>
        </p:nvSpPr>
        <p:spPr>
          <a:xfrm>
            <a:off x="439340" y="787046"/>
            <a:ext cx="8229600" cy="5236618"/>
          </a:xfrm>
          <a:prstGeom prst="rect">
            <a:avLst/>
          </a:prstGeom>
        </p:spPr>
        <p:txBody>
          <a:bodyPr>
            <a:normAutofit fontScale="5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20000"/>
              </a:lnSpc>
              <a:spcBef>
                <a:spcPts val="0"/>
              </a:spcBef>
              <a:spcAft>
                <a:spcPts val="1200"/>
              </a:spcAft>
              <a:buFont typeface="Arial"/>
              <a:buNone/>
            </a:pPr>
            <a:r>
              <a:rPr lang="en-US" sz="3600" b="1" dirty="0" smtClean="0">
                <a:solidFill>
                  <a:srgbClr val="5FAF29"/>
                </a:solidFill>
              </a:rPr>
              <a:t>Main Model </a:t>
            </a:r>
            <a:r>
              <a:rPr lang="mr-IN" sz="3600" b="1" dirty="0" smtClean="0">
                <a:solidFill>
                  <a:srgbClr val="5FAF29"/>
                </a:solidFill>
              </a:rPr>
              <a:t>–</a:t>
            </a:r>
            <a:r>
              <a:rPr lang="en-US" sz="3600" b="1" dirty="0" smtClean="0">
                <a:solidFill>
                  <a:srgbClr val="5FAF29"/>
                </a:solidFill>
              </a:rPr>
              <a:t> Matter Cycles</a:t>
            </a:r>
            <a:endParaRPr lang="en-US" b="1" dirty="0">
              <a:solidFill>
                <a:srgbClr val="5FAF29"/>
              </a:solidFill>
            </a:endParaRPr>
          </a:p>
          <a:p>
            <a:pPr marL="0" indent="0">
              <a:lnSpc>
                <a:spcPct val="120000"/>
              </a:lnSpc>
              <a:spcBef>
                <a:spcPts val="0"/>
              </a:spcBef>
              <a:spcAft>
                <a:spcPts val="1200"/>
              </a:spcAft>
              <a:buFont typeface="Arial"/>
              <a:buNone/>
            </a:pPr>
            <a:r>
              <a:rPr lang="en-US" b="1" dirty="0" smtClean="0">
                <a:solidFill>
                  <a:srgbClr val="5FAF29"/>
                </a:solidFill>
              </a:rPr>
              <a:t>Phenomenon:</a:t>
            </a:r>
            <a:r>
              <a:rPr lang="en-US" dirty="0" smtClean="0">
                <a:solidFill>
                  <a:srgbClr val="5FAF29"/>
                </a:solidFill>
              </a:rPr>
              <a:t> Organisms within an ecosphere survive, even though it is completely sealed.</a:t>
            </a:r>
          </a:p>
          <a:p>
            <a:pPr marL="0" indent="0">
              <a:lnSpc>
                <a:spcPct val="120000"/>
              </a:lnSpc>
              <a:spcBef>
                <a:spcPts val="0"/>
              </a:spcBef>
              <a:spcAft>
                <a:spcPts val="800"/>
              </a:spcAft>
              <a:buFont typeface="Arial"/>
              <a:buNone/>
            </a:pPr>
            <a:r>
              <a:rPr lang="en-US" b="1" dirty="0" smtClean="0">
                <a:solidFill>
                  <a:srgbClr val="5FAF29"/>
                </a:solidFill>
              </a:rPr>
              <a:t>Question:</a:t>
            </a:r>
            <a:r>
              <a:rPr lang="en-US" dirty="0" smtClean="0">
                <a:solidFill>
                  <a:srgbClr val="5FAF29"/>
                </a:solidFill>
              </a:rPr>
              <a:t> How do organisms get the stuff they need to survive from their environment?</a:t>
            </a:r>
            <a:endParaRPr lang="en-US" b="1" dirty="0">
              <a:solidFill>
                <a:srgbClr val="5FAF29"/>
              </a:solidFill>
            </a:endParaRPr>
          </a:p>
          <a:p>
            <a:pPr marL="12700" indent="0">
              <a:spcBef>
                <a:spcPts val="0"/>
              </a:spcBef>
              <a:spcAft>
                <a:spcPts val="800"/>
              </a:spcAft>
              <a:buNone/>
            </a:pPr>
            <a:r>
              <a:rPr lang="en-US" b="1" dirty="0" smtClean="0">
                <a:solidFill>
                  <a:srgbClr val="5FAF29"/>
                </a:solidFill>
              </a:rPr>
              <a:t>Model: </a:t>
            </a:r>
          </a:p>
          <a:p>
            <a:pPr marL="239713" indent="-227013">
              <a:spcBef>
                <a:spcPts val="0"/>
              </a:spcBef>
              <a:spcAft>
                <a:spcPts val="800"/>
              </a:spcAft>
            </a:pPr>
            <a:r>
              <a:rPr lang="en-US" dirty="0" smtClean="0">
                <a:solidFill>
                  <a:srgbClr val="5FAF29"/>
                </a:solidFill>
              </a:rPr>
              <a:t>The Earth is a closed system with respect to matter</a:t>
            </a:r>
          </a:p>
          <a:p>
            <a:pPr marL="239713" indent="-227013">
              <a:spcBef>
                <a:spcPts val="0"/>
              </a:spcBef>
              <a:spcAft>
                <a:spcPts val="800"/>
              </a:spcAft>
            </a:pPr>
            <a:r>
              <a:rPr lang="en-US" dirty="0">
                <a:solidFill>
                  <a:srgbClr val="5FAF29"/>
                </a:solidFill>
              </a:rPr>
              <a:t>M</a:t>
            </a:r>
            <a:r>
              <a:rPr lang="en-US" dirty="0" smtClean="0">
                <a:solidFill>
                  <a:srgbClr val="5FAF29"/>
                </a:solidFill>
              </a:rPr>
              <a:t>atter </a:t>
            </a:r>
            <a:r>
              <a:rPr lang="en-US" dirty="0">
                <a:solidFill>
                  <a:srgbClr val="5FAF29"/>
                </a:solidFill>
              </a:rPr>
              <a:t>is cycled by living things in an ecosystem. </a:t>
            </a:r>
            <a:r>
              <a:rPr lang="en-US" dirty="0" smtClean="0">
                <a:solidFill>
                  <a:srgbClr val="5FAF29"/>
                </a:solidFill>
              </a:rPr>
              <a:t>Within </a:t>
            </a:r>
            <a:r>
              <a:rPr lang="en-US" dirty="0">
                <a:solidFill>
                  <a:srgbClr val="5FAF29"/>
                </a:solidFill>
              </a:rPr>
              <a:t>the carbon cycle, unusable carbon in CO</a:t>
            </a:r>
            <a:r>
              <a:rPr lang="en-US" baseline="-25000" dirty="0">
                <a:solidFill>
                  <a:srgbClr val="5FAF29"/>
                </a:solidFill>
              </a:rPr>
              <a:t>2</a:t>
            </a:r>
            <a:r>
              <a:rPr lang="en-US" dirty="0">
                <a:solidFill>
                  <a:srgbClr val="5FAF29"/>
                </a:solidFill>
              </a:rPr>
              <a:t> is “fixed” by autotrophs so that it can become biologically useful (carbon in CO</a:t>
            </a:r>
            <a:r>
              <a:rPr lang="en-US" baseline="-25000" dirty="0">
                <a:solidFill>
                  <a:srgbClr val="5FAF29"/>
                </a:solidFill>
              </a:rPr>
              <a:t>2</a:t>
            </a:r>
            <a:r>
              <a:rPr lang="en-US" dirty="0">
                <a:solidFill>
                  <a:srgbClr val="5FAF29"/>
                </a:solidFill>
              </a:rPr>
              <a:t> is converted into biomolecules in photosynthesis, and carbon from biomolecules is released as CO</a:t>
            </a:r>
            <a:r>
              <a:rPr lang="en-US" baseline="-25000" dirty="0">
                <a:solidFill>
                  <a:srgbClr val="5FAF29"/>
                </a:solidFill>
              </a:rPr>
              <a:t>2</a:t>
            </a:r>
            <a:r>
              <a:rPr lang="en-US" dirty="0">
                <a:solidFill>
                  <a:srgbClr val="5FAF29"/>
                </a:solidFill>
              </a:rPr>
              <a:t> by all organisms in cellular respiration). </a:t>
            </a:r>
            <a:r>
              <a:rPr lang="en-US" dirty="0" smtClean="0">
                <a:solidFill>
                  <a:srgbClr val="5FAF29"/>
                </a:solidFill>
              </a:rPr>
              <a:t>Likewise, nitrogen </a:t>
            </a:r>
            <a:r>
              <a:rPr lang="en-US" dirty="0">
                <a:solidFill>
                  <a:srgbClr val="5FAF29"/>
                </a:solidFill>
              </a:rPr>
              <a:t>is “fixed” by decomposers and made available to the </a:t>
            </a:r>
            <a:r>
              <a:rPr lang="en-US" dirty="0" smtClean="0">
                <a:solidFill>
                  <a:srgbClr val="5FAF29"/>
                </a:solidFill>
              </a:rPr>
              <a:t>system.</a:t>
            </a:r>
          </a:p>
          <a:p>
            <a:pPr marL="239713" indent="-227013">
              <a:spcBef>
                <a:spcPts val="0"/>
              </a:spcBef>
              <a:spcAft>
                <a:spcPts val="800"/>
              </a:spcAft>
            </a:pPr>
            <a:r>
              <a:rPr lang="en-US" sz="3300" dirty="0" smtClean="0">
                <a:solidFill>
                  <a:srgbClr val="5FAF29"/>
                </a:solidFill>
              </a:rPr>
              <a:t>Organisms within an ecosystem rely upon this movement (cycling) of matter in order to survive. If there is a disruption in the cycle–an organism in the ecosystem is removed, for example–then that could cause a population of organisms to either increase or decrease, depending upon matter (food) availability. If the population increases, they could exceed the carrying capacity of </a:t>
            </a:r>
            <a:r>
              <a:rPr lang="en-US" sz="3300" smtClean="0">
                <a:solidFill>
                  <a:srgbClr val="5FAF29"/>
                </a:solidFill>
              </a:rPr>
              <a:t>the environment, </a:t>
            </a:r>
            <a:r>
              <a:rPr lang="en-US" sz="3300" dirty="0" smtClean="0">
                <a:solidFill>
                  <a:srgbClr val="5FAF29"/>
                </a:solidFill>
              </a:rPr>
              <a:t>eventually causing the population size to decrease.</a:t>
            </a:r>
            <a:endParaRPr lang="en-US" sz="3300" dirty="0">
              <a:solidFill>
                <a:srgbClr val="256800"/>
              </a:solidFill>
            </a:endParaRPr>
          </a:p>
        </p:txBody>
      </p:sp>
    </p:spTree>
    <p:extLst>
      <p:ext uri="{BB962C8B-B14F-4D97-AF65-F5344CB8AC3E}">
        <p14:creationId xmlns:p14="http://schemas.microsoft.com/office/powerpoint/2010/main" val="80772546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solidFill>
                  <a:srgbClr val="583F34"/>
                </a:solidFill>
              </a:rPr>
              <a:t>Let’s go back to our initial model</a:t>
            </a:r>
            <a:r>
              <a:rPr lang="mr-IN" sz="3600" dirty="0" smtClean="0">
                <a:solidFill>
                  <a:srgbClr val="583F34"/>
                </a:solidFill>
              </a:rPr>
              <a:t>…</a:t>
            </a:r>
            <a:endParaRPr lang="en-US" sz="3600" dirty="0">
              <a:solidFill>
                <a:srgbClr val="583F34"/>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16020" y="6294330"/>
            <a:ext cx="978144" cy="459302"/>
          </a:xfrm>
          <a:prstGeom prst="rect">
            <a:avLst/>
          </a:prstGeom>
        </p:spPr>
      </p:pic>
      <p:sp>
        <p:nvSpPr>
          <p:cNvPr id="5" name="Content Placeholder 2"/>
          <p:cNvSpPr>
            <a:spLocks noGrp="1"/>
          </p:cNvSpPr>
          <p:nvPr>
            <p:ph idx="1"/>
          </p:nvPr>
        </p:nvSpPr>
        <p:spPr>
          <a:xfrm>
            <a:off x="1152144" y="1801907"/>
            <a:ext cx="7534656" cy="2715230"/>
          </a:xfrm>
        </p:spPr>
        <p:txBody>
          <a:bodyPr>
            <a:normAutofit/>
          </a:bodyPr>
          <a:lstStyle/>
          <a:p>
            <a:pPr defTabSz="914400">
              <a:spcBef>
                <a:spcPts val="0"/>
              </a:spcBef>
            </a:pPr>
            <a:r>
              <a:rPr lang="en-US" dirty="0" smtClean="0">
                <a:solidFill>
                  <a:srgbClr val="5FAF29"/>
                </a:solidFill>
                <a:ea typeface="Helvetica Light" charset="0"/>
                <a:cs typeface="Helvetica Light" charset="0"/>
              </a:rPr>
              <a:t>Based on the readings, is there anything you want to add, revise, or omit? What do we all agree on? </a:t>
            </a:r>
          </a:p>
          <a:p>
            <a:pPr marL="0" indent="0" defTabSz="914400">
              <a:spcBef>
                <a:spcPts val="0"/>
              </a:spcBef>
              <a:buNone/>
            </a:pPr>
            <a:r>
              <a:rPr lang="en-US" sz="2800" dirty="0">
                <a:solidFill>
                  <a:srgbClr val="5FAF29"/>
                </a:solidFill>
                <a:ea typeface="Helvetica Light" charset="0"/>
                <a:cs typeface="Helvetica Light" charset="0"/>
              </a:rPr>
              <a:t>[</a:t>
            </a:r>
            <a:r>
              <a:rPr lang="en-US" sz="2800" dirty="0" smtClean="0">
                <a:solidFill>
                  <a:srgbClr val="5FAF29"/>
                </a:solidFill>
                <a:ea typeface="Helvetica Light" charset="0"/>
                <a:cs typeface="Helvetica Light" charset="0"/>
              </a:rPr>
              <a:t>Record the revised and agreed upon model in box H of the MC Doodle Sheet.]</a:t>
            </a:r>
          </a:p>
          <a:p>
            <a:pPr defTabSz="914400">
              <a:spcBef>
                <a:spcPts val="0"/>
              </a:spcBef>
            </a:pPr>
            <a:endParaRPr lang="en-US" dirty="0" smtClean="0">
              <a:solidFill>
                <a:srgbClr val="5FAF29"/>
              </a:solidFill>
              <a:ea typeface="Helvetica Light" charset="0"/>
              <a:cs typeface="Helvetica Light" charset="0"/>
            </a:endParaRPr>
          </a:p>
        </p:txBody>
      </p:sp>
      <p:pic>
        <p:nvPicPr>
          <p:cNvPr id="6" name="pasted-image.pdf"/>
          <p:cNvPicPr>
            <a:picLocks noChangeAspect="1"/>
          </p:cNvPicPr>
          <p:nvPr/>
        </p:nvPicPr>
        <p:blipFill>
          <a:blip r:embed="rId4">
            <a:duotone>
              <a:schemeClr val="accent3">
                <a:shade val="45000"/>
                <a:satMod val="135000"/>
              </a:schemeClr>
              <a:prstClr val="white"/>
            </a:duotone>
            <a:extLst/>
          </a:blip>
          <a:stretch>
            <a:fillRect/>
          </a:stretch>
        </p:blipFill>
        <p:spPr>
          <a:xfrm>
            <a:off x="457200" y="2883810"/>
            <a:ext cx="546933" cy="551424"/>
          </a:xfrm>
          <a:prstGeom prst="rect">
            <a:avLst/>
          </a:prstGeom>
          <a:ln w="12700">
            <a:miter lim="400000"/>
          </a:ln>
        </p:spPr>
      </p:pic>
    </p:spTree>
    <p:extLst>
      <p:ext uri="{BB962C8B-B14F-4D97-AF65-F5344CB8AC3E}">
        <p14:creationId xmlns:p14="http://schemas.microsoft.com/office/powerpoint/2010/main" val="141855986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solidFill>
                  <a:srgbClr val="583F34"/>
                </a:solidFill>
              </a:rPr>
              <a:t>Let’s go back to our initial model</a:t>
            </a:r>
            <a:r>
              <a:rPr lang="mr-IN" sz="3600" dirty="0" smtClean="0">
                <a:solidFill>
                  <a:srgbClr val="583F34"/>
                </a:solidFill>
              </a:rPr>
              <a:t>…</a:t>
            </a:r>
            <a:endParaRPr lang="en-US" sz="3600" dirty="0">
              <a:solidFill>
                <a:srgbClr val="583F34"/>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16020" y="6294330"/>
            <a:ext cx="978144" cy="459302"/>
          </a:xfrm>
          <a:prstGeom prst="rect">
            <a:avLst/>
          </a:prstGeom>
        </p:spPr>
      </p:pic>
      <p:sp>
        <p:nvSpPr>
          <p:cNvPr id="5" name="Content Placeholder 2"/>
          <p:cNvSpPr>
            <a:spLocks noGrp="1"/>
          </p:cNvSpPr>
          <p:nvPr>
            <p:ph idx="1"/>
          </p:nvPr>
        </p:nvSpPr>
        <p:spPr>
          <a:xfrm>
            <a:off x="457200" y="1801906"/>
            <a:ext cx="8229600" cy="4492423"/>
          </a:xfrm>
        </p:spPr>
        <p:txBody>
          <a:bodyPr>
            <a:normAutofit/>
          </a:bodyPr>
          <a:lstStyle/>
          <a:p>
            <a:pPr defTabSz="914400">
              <a:spcBef>
                <a:spcPts val="0"/>
              </a:spcBef>
            </a:pPr>
            <a:r>
              <a:rPr lang="en-US" dirty="0" smtClean="0">
                <a:solidFill>
                  <a:srgbClr val="5FAF29"/>
                </a:solidFill>
                <a:ea typeface="Helvetica Light" charset="0"/>
                <a:cs typeface="Helvetica Light" charset="0"/>
              </a:rPr>
              <a:t>[Insert revised model here]</a:t>
            </a:r>
          </a:p>
          <a:p>
            <a:pPr defTabSz="914400">
              <a:spcBef>
                <a:spcPts val="0"/>
              </a:spcBef>
            </a:pPr>
            <a:endParaRPr lang="en-US" dirty="0" smtClean="0">
              <a:solidFill>
                <a:srgbClr val="5FAF29"/>
              </a:solidFill>
              <a:ea typeface="Helvetica Light" charset="0"/>
              <a:cs typeface="Helvetica Light" charset="0"/>
            </a:endParaRPr>
          </a:p>
        </p:txBody>
      </p:sp>
    </p:spTree>
    <p:extLst>
      <p:ext uri="{BB962C8B-B14F-4D97-AF65-F5344CB8AC3E}">
        <p14:creationId xmlns:p14="http://schemas.microsoft.com/office/powerpoint/2010/main" val="89073565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solidFill>
                  <a:srgbClr val="583F34"/>
                </a:solidFill>
              </a:rPr>
              <a:t>Organisms depend on one another in ecosystems.</a:t>
            </a:r>
            <a:endParaRPr lang="en-US" sz="3600" dirty="0">
              <a:solidFill>
                <a:srgbClr val="583F34"/>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16020" y="6294330"/>
            <a:ext cx="978144" cy="459302"/>
          </a:xfrm>
          <a:prstGeom prst="rect">
            <a:avLst/>
          </a:prstGeom>
        </p:spPr>
      </p:pic>
      <p:sp>
        <p:nvSpPr>
          <p:cNvPr id="5" name="Content Placeholder 2"/>
          <p:cNvSpPr>
            <a:spLocks noGrp="1"/>
          </p:cNvSpPr>
          <p:nvPr>
            <p:ph idx="1"/>
          </p:nvPr>
        </p:nvSpPr>
        <p:spPr>
          <a:xfrm>
            <a:off x="950976" y="1801906"/>
            <a:ext cx="7863840" cy="4492423"/>
          </a:xfrm>
        </p:spPr>
        <p:txBody>
          <a:bodyPr>
            <a:normAutofit/>
          </a:bodyPr>
          <a:lstStyle/>
          <a:p>
            <a:pPr defTabSz="914400">
              <a:spcBef>
                <a:spcPts val="0"/>
              </a:spcBef>
              <a:spcAft>
                <a:spcPts val="1200"/>
              </a:spcAft>
            </a:pPr>
            <a:r>
              <a:rPr lang="en-US" dirty="0" smtClean="0">
                <a:solidFill>
                  <a:srgbClr val="5FAF29"/>
                </a:solidFill>
                <a:ea typeface="Helvetica Light" charset="0"/>
                <a:cs typeface="Helvetica Light" charset="0"/>
              </a:rPr>
              <a:t>What we have just figured out is called “interdependence”.</a:t>
            </a:r>
          </a:p>
          <a:p>
            <a:pPr defTabSz="914400">
              <a:spcBef>
                <a:spcPts val="0"/>
              </a:spcBef>
              <a:spcAft>
                <a:spcPts val="1200"/>
              </a:spcAft>
            </a:pPr>
            <a:r>
              <a:rPr lang="en-US" dirty="0" smtClean="0">
                <a:solidFill>
                  <a:srgbClr val="5FAF29"/>
                </a:solidFill>
                <a:ea typeface="Helvetica Light" charset="0"/>
                <a:cs typeface="Helvetica Light" charset="0"/>
              </a:rPr>
              <a:t>The cycling of matter and the role of energy in the ecosphere represents how each organism depends on another for survival. </a:t>
            </a:r>
          </a:p>
          <a:p>
            <a:pPr defTabSz="914400">
              <a:spcBef>
                <a:spcPts val="0"/>
              </a:spcBef>
            </a:pPr>
            <a:r>
              <a:rPr lang="en-US" dirty="0" smtClean="0">
                <a:solidFill>
                  <a:srgbClr val="5FAF29"/>
                </a:solidFill>
                <a:ea typeface="Helvetica Light" charset="0"/>
                <a:cs typeface="Helvetica Light" charset="0"/>
              </a:rPr>
              <a:t>Write down your explanation of what “interdependence” is on your Doodle Sheet, Box I.</a:t>
            </a:r>
          </a:p>
        </p:txBody>
      </p:sp>
      <p:pic>
        <p:nvPicPr>
          <p:cNvPr id="6" name="pasted-image.pdf"/>
          <p:cNvPicPr>
            <a:picLocks noChangeAspect="1"/>
          </p:cNvPicPr>
          <p:nvPr/>
        </p:nvPicPr>
        <p:blipFill>
          <a:blip r:embed="rId4">
            <a:duotone>
              <a:schemeClr val="accent3">
                <a:shade val="45000"/>
                <a:satMod val="135000"/>
              </a:schemeClr>
              <a:prstClr val="white"/>
            </a:duotone>
            <a:extLst/>
          </a:blip>
          <a:stretch>
            <a:fillRect/>
          </a:stretch>
        </p:blipFill>
        <p:spPr>
          <a:xfrm>
            <a:off x="224695" y="5014900"/>
            <a:ext cx="546933" cy="551424"/>
          </a:xfrm>
          <a:prstGeom prst="rect">
            <a:avLst/>
          </a:prstGeom>
          <a:ln w="12700">
            <a:miter lim="400000"/>
          </a:ln>
        </p:spPr>
      </p:pic>
    </p:spTree>
    <p:extLst>
      <p:ext uri="{BB962C8B-B14F-4D97-AF65-F5344CB8AC3E}">
        <p14:creationId xmlns:p14="http://schemas.microsoft.com/office/powerpoint/2010/main" val="126278930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Shape 177"/>
          <p:cNvSpPr>
            <a:spLocks noGrp="1"/>
          </p:cNvSpPr>
          <p:nvPr>
            <p:ph type="title"/>
          </p:nvPr>
        </p:nvSpPr>
        <p:spPr>
          <a:xfrm>
            <a:off x="87703" y="70484"/>
            <a:ext cx="8932875" cy="469628"/>
          </a:xfrm>
          <a:prstGeom prst="rect">
            <a:avLst/>
          </a:prstGeom>
        </p:spPr>
        <p:txBody>
          <a:bodyPr>
            <a:normAutofit/>
          </a:bodyPr>
          <a:lstStyle>
            <a:lvl1pPr>
              <a:defRPr sz="3400"/>
            </a:lvl1pPr>
          </a:lstStyle>
          <a:p>
            <a:r>
              <a:rPr lang="en-US" sz="2400" dirty="0" smtClean="0">
                <a:solidFill>
                  <a:schemeClr val="bg1"/>
                </a:solidFill>
              </a:rPr>
              <a:t>LS02 </a:t>
            </a:r>
            <a:r>
              <a:rPr lang="en-US" sz="2400" dirty="0">
                <a:solidFill>
                  <a:schemeClr val="bg1"/>
                </a:solidFill>
              </a:rPr>
              <a:t>Teacher Resource</a:t>
            </a:r>
            <a:r>
              <a:rPr lang="en-US" sz="2400" dirty="0" smtClean="0">
                <a:solidFill>
                  <a:schemeClr val="bg1"/>
                </a:solidFill>
              </a:rPr>
              <a:t>: Learning Segment Wrap-Up</a:t>
            </a:r>
            <a:endParaRPr sz="2400" dirty="0"/>
          </a:p>
        </p:txBody>
      </p:sp>
      <p:sp>
        <p:nvSpPr>
          <p:cNvPr id="6" name="Slide Number Placeholder 3"/>
          <p:cNvSpPr>
            <a:spLocks noGrp="1"/>
          </p:cNvSpPr>
          <p:nvPr>
            <p:ph type="sldNum" sz="quarter" idx="4294967295"/>
          </p:nvPr>
        </p:nvSpPr>
        <p:spPr>
          <a:xfrm>
            <a:off x="6457950" y="6356351"/>
            <a:ext cx="2057400"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8788DFF-D2C0-C240-B392-B5E1E1797469}" type="slidenum">
              <a:rPr kumimoji="0" lang="en-US"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23</a:t>
            </a:fld>
            <a:endParaRPr kumimoji="0" lang="en-US"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5" name="Content Placeholder 2"/>
          <p:cNvSpPr txBox="1">
            <a:spLocks/>
          </p:cNvSpPr>
          <p:nvPr/>
        </p:nvSpPr>
        <p:spPr>
          <a:xfrm>
            <a:off x="439340" y="2893150"/>
            <a:ext cx="8338900" cy="3303595"/>
          </a:xfrm>
          <a:prstGeom prst="rect">
            <a:avLst/>
          </a:prstGeom>
        </p:spPr>
        <p:txBody>
          <a:bodyPr>
            <a:normAutofit fontScale="92500" lnSpcReduction="1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00000"/>
              </a:lnSpc>
              <a:spcBef>
                <a:spcPts val="0"/>
              </a:spcBef>
              <a:spcAft>
                <a:spcPts val="600"/>
              </a:spcAft>
              <a:buNone/>
            </a:pPr>
            <a:r>
              <a:rPr lang="en-US" sz="2000" dirty="0" smtClean="0">
                <a:solidFill>
                  <a:srgbClr val="5FAF29"/>
                </a:solidFill>
                <a:latin typeface="Arial" panose="020B0604020202020204" pitchFamily="34" charset="0"/>
                <a:cs typeface="Arial" panose="020B0604020202020204" pitchFamily="34" charset="0"/>
              </a:rPr>
              <a:t>In this segment, students generated a model that can help explain interdependence in ecosystems. More specifically, they have developed an understanding of how matter is cycled throughout an ecosphere. Thus far, the model would most likely include ideas similar to:</a:t>
            </a:r>
          </a:p>
          <a:p>
            <a:pPr>
              <a:spcBef>
                <a:spcPts val="0"/>
              </a:spcBef>
              <a:spcAft>
                <a:spcPts val="600"/>
              </a:spcAft>
            </a:pPr>
            <a:r>
              <a:rPr lang="en-US" sz="2000" dirty="0">
                <a:solidFill>
                  <a:srgbClr val="5FAF29"/>
                </a:solidFill>
              </a:rPr>
              <a:t>M</a:t>
            </a:r>
            <a:r>
              <a:rPr lang="en-US" sz="2000" dirty="0" smtClean="0">
                <a:solidFill>
                  <a:srgbClr val="5FAF29"/>
                </a:solidFill>
              </a:rPr>
              <a:t>atter </a:t>
            </a:r>
            <a:r>
              <a:rPr lang="en-US" sz="2000" dirty="0">
                <a:solidFill>
                  <a:srgbClr val="5FAF29"/>
                </a:solidFill>
              </a:rPr>
              <a:t>is cycled by living things in an ecosystem. </a:t>
            </a:r>
            <a:endParaRPr lang="en-US" sz="2000" dirty="0" smtClean="0">
              <a:solidFill>
                <a:srgbClr val="5FAF29"/>
              </a:solidFill>
            </a:endParaRPr>
          </a:p>
          <a:p>
            <a:pPr>
              <a:spcBef>
                <a:spcPts val="0"/>
              </a:spcBef>
              <a:spcAft>
                <a:spcPts val="600"/>
              </a:spcAft>
            </a:pPr>
            <a:r>
              <a:rPr lang="en-US" sz="2000" dirty="0" smtClean="0">
                <a:solidFill>
                  <a:srgbClr val="5FAF29"/>
                </a:solidFill>
              </a:rPr>
              <a:t>Within </a:t>
            </a:r>
            <a:r>
              <a:rPr lang="en-US" sz="2000" dirty="0">
                <a:solidFill>
                  <a:srgbClr val="5FAF29"/>
                </a:solidFill>
              </a:rPr>
              <a:t>the carbon cycle, unusable carbon in CO</a:t>
            </a:r>
            <a:r>
              <a:rPr lang="en-US" sz="2000" baseline="-25000" dirty="0">
                <a:solidFill>
                  <a:srgbClr val="5FAF29"/>
                </a:solidFill>
              </a:rPr>
              <a:t>2</a:t>
            </a:r>
            <a:r>
              <a:rPr lang="en-US" sz="2000" dirty="0">
                <a:solidFill>
                  <a:srgbClr val="5FAF29"/>
                </a:solidFill>
              </a:rPr>
              <a:t> is “fixed” by autotrophs so that it can become biologically useful (carbon in CO</a:t>
            </a:r>
            <a:r>
              <a:rPr lang="en-US" sz="2000" baseline="-25000" dirty="0">
                <a:solidFill>
                  <a:srgbClr val="5FAF29"/>
                </a:solidFill>
              </a:rPr>
              <a:t>2</a:t>
            </a:r>
            <a:r>
              <a:rPr lang="en-US" sz="2000" dirty="0">
                <a:solidFill>
                  <a:srgbClr val="5FAF29"/>
                </a:solidFill>
              </a:rPr>
              <a:t> is converted into biomolecules in photosynthesis, and carbon from biomolecules is released as CO</a:t>
            </a:r>
            <a:r>
              <a:rPr lang="en-US" sz="2000" baseline="-25000" dirty="0">
                <a:solidFill>
                  <a:srgbClr val="5FAF29"/>
                </a:solidFill>
              </a:rPr>
              <a:t>2</a:t>
            </a:r>
            <a:r>
              <a:rPr lang="en-US" sz="2000" dirty="0">
                <a:solidFill>
                  <a:srgbClr val="5FAF29"/>
                </a:solidFill>
              </a:rPr>
              <a:t> by all organisms in cellular respiration). </a:t>
            </a:r>
            <a:endParaRPr lang="en-US" sz="2000" dirty="0" smtClean="0">
              <a:solidFill>
                <a:srgbClr val="5FAF29"/>
              </a:solidFill>
            </a:endParaRPr>
          </a:p>
          <a:p>
            <a:pPr>
              <a:spcBef>
                <a:spcPts val="0"/>
              </a:spcBef>
              <a:spcAft>
                <a:spcPts val="600"/>
              </a:spcAft>
            </a:pPr>
            <a:r>
              <a:rPr lang="en-US" sz="2000" dirty="0" smtClean="0">
                <a:solidFill>
                  <a:srgbClr val="5FAF29"/>
                </a:solidFill>
              </a:rPr>
              <a:t>Nitrogen is </a:t>
            </a:r>
            <a:r>
              <a:rPr lang="en-US" sz="2000" dirty="0">
                <a:solidFill>
                  <a:srgbClr val="5FAF29"/>
                </a:solidFill>
              </a:rPr>
              <a:t>“fixed” by decomposers and made available to the system. </a:t>
            </a:r>
            <a:endParaRPr lang="en-US" sz="2000" dirty="0" smtClean="0">
              <a:solidFill>
                <a:srgbClr val="5FAF29"/>
              </a:solidFill>
            </a:endParaRPr>
          </a:p>
          <a:p>
            <a:pPr>
              <a:spcBef>
                <a:spcPts val="0"/>
              </a:spcBef>
              <a:spcAft>
                <a:spcPts val="600"/>
              </a:spcAft>
            </a:pPr>
            <a:r>
              <a:rPr lang="en-US" sz="2000" dirty="0" smtClean="0">
                <a:solidFill>
                  <a:srgbClr val="5FAF29"/>
                </a:solidFill>
              </a:rPr>
              <a:t>Energy </a:t>
            </a:r>
            <a:r>
              <a:rPr lang="en-US" sz="2000" dirty="0">
                <a:solidFill>
                  <a:srgbClr val="5FAF29"/>
                </a:solidFill>
              </a:rPr>
              <a:t>is continuously supplied by the sun and is not recycled</a:t>
            </a:r>
            <a:r>
              <a:rPr lang="en-US" sz="2000" dirty="0" smtClean="0">
                <a:solidFill>
                  <a:srgbClr val="5FAF29"/>
                </a:solidFill>
              </a:rPr>
              <a:t>.</a:t>
            </a:r>
            <a:endParaRPr lang="en-US" sz="2000" dirty="0" smtClean="0">
              <a:solidFill>
                <a:srgbClr val="5FAF29"/>
              </a:solidFill>
              <a:latin typeface="Arial" panose="020B0604020202020204" pitchFamily="34" charset="0"/>
              <a:cs typeface="Arial" panose="020B0604020202020204" pitchFamily="34" charset="0"/>
            </a:endParaRPr>
          </a:p>
        </p:txBody>
      </p:sp>
      <p:pic>
        <p:nvPicPr>
          <p:cNvPr id="3" name="Picture 2"/>
          <p:cNvPicPr>
            <a:picLocks noChangeAspect="1"/>
          </p:cNvPicPr>
          <p:nvPr/>
        </p:nvPicPr>
        <p:blipFill>
          <a:blip r:embed="rId3"/>
          <a:stretch>
            <a:fillRect/>
          </a:stretch>
        </p:blipFill>
        <p:spPr>
          <a:xfrm>
            <a:off x="434513" y="992600"/>
            <a:ext cx="2140889" cy="1743089"/>
          </a:xfrm>
          <a:prstGeom prst="rect">
            <a:avLst/>
          </a:prstGeom>
        </p:spPr>
      </p:pic>
    </p:spTree>
    <p:extLst>
      <p:ext uri="{BB962C8B-B14F-4D97-AF65-F5344CB8AC3E}">
        <p14:creationId xmlns:p14="http://schemas.microsoft.com/office/powerpoint/2010/main" val="197765138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Shape 177"/>
          <p:cNvSpPr>
            <a:spLocks noGrp="1"/>
          </p:cNvSpPr>
          <p:nvPr>
            <p:ph type="title"/>
          </p:nvPr>
        </p:nvSpPr>
        <p:spPr>
          <a:xfrm>
            <a:off x="87703" y="70484"/>
            <a:ext cx="8932875" cy="469628"/>
          </a:xfrm>
          <a:prstGeom prst="rect">
            <a:avLst/>
          </a:prstGeom>
        </p:spPr>
        <p:txBody>
          <a:bodyPr>
            <a:normAutofit/>
          </a:bodyPr>
          <a:lstStyle>
            <a:lvl1pPr>
              <a:defRPr sz="3400"/>
            </a:lvl1pPr>
          </a:lstStyle>
          <a:p>
            <a:r>
              <a:rPr lang="en-US" sz="2400" dirty="0" smtClean="0">
                <a:solidFill>
                  <a:schemeClr val="bg1"/>
                </a:solidFill>
              </a:rPr>
              <a:t>LS03 </a:t>
            </a:r>
            <a:r>
              <a:rPr lang="en-US" sz="2400" dirty="0">
                <a:solidFill>
                  <a:schemeClr val="bg1"/>
                </a:solidFill>
              </a:rPr>
              <a:t>Teacher Resource: Learning Segment Description</a:t>
            </a:r>
            <a:endParaRPr sz="2400" dirty="0"/>
          </a:p>
        </p:txBody>
      </p:sp>
      <p:sp>
        <p:nvSpPr>
          <p:cNvPr id="6" name="Slide Number Placeholder 3"/>
          <p:cNvSpPr>
            <a:spLocks noGrp="1"/>
          </p:cNvSpPr>
          <p:nvPr>
            <p:ph type="sldNum" sz="quarter" idx="4294967295"/>
          </p:nvPr>
        </p:nvSpPr>
        <p:spPr>
          <a:xfrm>
            <a:off x="6457950" y="6356351"/>
            <a:ext cx="2057400"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8788DFF-D2C0-C240-B392-B5E1E1797469}" type="slidenum">
              <a:rPr kumimoji="0" lang="en-US"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24</a:t>
            </a:fld>
            <a:endParaRPr kumimoji="0" lang="en-US"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15" name="Content Placeholder 2"/>
          <p:cNvSpPr txBox="1">
            <a:spLocks/>
          </p:cNvSpPr>
          <p:nvPr/>
        </p:nvSpPr>
        <p:spPr>
          <a:xfrm>
            <a:off x="307692" y="4220184"/>
            <a:ext cx="8553431" cy="2034249"/>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0"/>
              </a:spcBef>
              <a:spcAft>
                <a:spcPts val="600"/>
              </a:spcAft>
              <a:buNone/>
            </a:pPr>
            <a:r>
              <a:rPr lang="en-US" sz="1600" b="1" dirty="0" smtClean="0">
                <a:solidFill>
                  <a:srgbClr val="5FAF29"/>
                </a:solidFill>
                <a:sym typeface="Wingdings" panose="05000000000000000000" pitchFamily="2" charset="2"/>
              </a:rPr>
              <a:t>M</a:t>
            </a:r>
            <a:r>
              <a:rPr lang="en-US" sz="1600" b="1" dirty="0" smtClean="0">
                <a:solidFill>
                  <a:srgbClr val="5FAF29"/>
                </a:solidFill>
                <a:latin typeface="Arial" panose="020B0604020202020204" pitchFamily="34" charset="0"/>
                <a:cs typeface="Arial" panose="020B0604020202020204" pitchFamily="34" charset="0"/>
                <a:sym typeface="Wingdings" panose="05000000000000000000" pitchFamily="2" charset="2"/>
              </a:rPr>
              <a:t>P</a:t>
            </a:r>
            <a:r>
              <a:rPr lang="en-US" sz="1600" b="1" dirty="0" smtClean="0">
                <a:solidFill>
                  <a:srgbClr val="5FAF29"/>
                </a:solidFill>
                <a:latin typeface="Arial" panose="020B0604020202020204" pitchFamily="34" charset="0"/>
                <a:cs typeface="Arial" panose="020B0604020202020204" pitchFamily="34" charset="0"/>
              </a:rPr>
              <a:t> : Students apply their model to a new phenomenon/question: what would will happen if we remove organisms from the ecosphere? </a:t>
            </a:r>
            <a:br>
              <a:rPr lang="en-US" sz="1600" b="1" dirty="0" smtClean="0">
                <a:solidFill>
                  <a:srgbClr val="5FAF29"/>
                </a:solidFill>
                <a:latin typeface="Arial" panose="020B0604020202020204" pitchFamily="34" charset="0"/>
                <a:cs typeface="Arial" panose="020B0604020202020204" pitchFamily="34" charset="0"/>
              </a:rPr>
            </a:br>
            <a:r>
              <a:rPr lang="en-US" sz="1600" dirty="0" smtClean="0">
                <a:solidFill>
                  <a:srgbClr val="5FAF29"/>
                </a:solidFill>
                <a:latin typeface="Arial" panose="020B0604020202020204" pitchFamily="34" charset="0"/>
                <a:cs typeface="Arial" panose="020B0604020202020204" pitchFamily="34" charset="0"/>
              </a:rPr>
              <a:t>Now that students understand the concepts of interdependence and cycling of matter, we ask them to consider what might happen if we could remove one of the organisms from the ecosphere? The goal here is for students to use their model as a means for making a prediction. After making their prediction, they return to Isle Royale and consider how removing an organism relates to the moose, wolves, and food availability on the island.</a:t>
            </a:r>
            <a:endParaRPr lang="en-US" sz="1600" dirty="0">
              <a:solidFill>
                <a:srgbClr val="5FAF29"/>
              </a:solidFill>
              <a:latin typeface="Arial" panose="020B0604020202020204" pitchFamily="34" charset="0"/>
              <a:cs typeface="Arial" panose="020B0604020202020204" pitchFamily="34" charset="0"/>
            </a:endParaRPr>
          </a:p>
        </p:txBody>
      </p:sp>
      <p:sp>
        <p:nvSpPr>
          <p:cNvPr id="16" name="TextBox 15"/>
          <p:cNvSpPr txBox="1"/>
          <p:nvPr/>
        </p:nvSpPr>
        <p:spPr>
          <a:xfrm>
            <a:off x="399605" y="3587142"/>
            <a:ext cx="2316701"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5FAF29"/>
                </a:solidFill>
                <a:effectLst/>
                <a:uLnTx/>
                <a:uFillTx/>
                <a:latin typeface="Arial" panose="020B0604020202020204" pitchFamily="34" charset="0"/>
                <a:cs typeface="Arial" panose="020B0604020202020204" pitchFamily="34" charset="0"/>
              </a:rPr>
              <a:t>Time: </a:t>
            </a:r>
            <a:r>
              <a:rPr lang="en-US" dirty="0" smtClean="0">
                <a:solidFill>
                  <a:srgbClr val="5FAF29"/>
                </a:solidFill>
                <a:latin typeface="Arial" panose="020B0604020202020204" pitchFamily="34" charset="0"/>
                <a:cs typeface="Arial" panose="020B0604020202020204" pitchFamily="34" charset="0"/>
              </a:rPr>
              <a:t>40-45</a:t>
            </a:r>
            <a:endParaRPr kumimoji="0" lang="en-US" sz="1800" b="0" i="0" u="none" strike="noStrike" kern="1200" cap="none" spc="0" normalizeH="0" baseline="0" noProof="0" dirty="0">
              <a:ln>
                <a:noFill/>
              </a:ln>
              <a:solidFill>
                <a:srgbClr val="5FAF29"/>
              </a:solidFill>
              <a:effectLst/>
              <a:uLnTx/>
              <a:uFillTx/>
              <a:latin typeface="Arial" panose="020B0604020202020204" pitchFamily="34" charset="0"/>
              <a:cs typeface="Arial" panose="020B0604020202020204" pitchFamily="34" charset="0"/>
            </a:endParaRPr>
          </a:p>
        </p:txBody>
      </p:sp>
      <p:grpSp>
        <p:nvGrpSpPr>
          <p:cNvPr id="17" name="Group 16"/>
          <p:cNvGrpSpPr/>
          <p:nvPr/>
        </p:nvGrpSpPr>
        <p:grpSpPr>
          <a:xfrm>
            <a:off x="2710866" y="810405"/>
            <a:ext cx="3747084" cy="3048533"/>
            <a:chOff x="2509706" y="936769"/>
            <a:chExt cx="3747084" cy="3048533"/>
          </a:xfrm>
        </p:grpSpPr>
        <p:grpSp>
          <p:nvGrpSpPr>
            <p:cNvPr id="18" name="Group 17"/>
            <p:cNvGrpSpPr/>
            <p:nvPr/>
          </p:nvGrpSpPr>
          <p:grpSpPr>
            <a:xfrm>
              <a:off x="2509706" y="1409784"/>
              <a:ext cx="3747084" cy="2575518"/>
              <a:chOff x="2509706" y="1409784"/>
              <a:chExt cx="3747084" cy="2575518"/>
            </a:xfrm>
          </p:grpSpPr>
          <p:sp>
            <p:nvSpPr>
              <p:cNvPr id="20" name="Isosceles Triangle 19"/>
              <p:cNvSpPr/>
              <p:nvPr/>
            </p:nvSpPr>
            <p:spPr>
              <a:xfrm>
                <a:off x="3011648" y="1409784"/>
                <a:ext cx="2743200" cy="2364828"/>
              </a:xfrm>
              <a:prstGeom prst="triangle">
                <a:avLst/>
              </a:prstGeom>
              <a:noFill/>
              <a:ln w="31750">
                <a:solidFill>
                  <a:srgbClr val="5FAF29"/>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1" name="TextBox 20"/>
              <p:cNvSpPr txBox="1"/>
              <p:nvPr/>
            </p:nvSpPr>
            <p:spPr>
              <a:xfrm>
                <a:off x="2509706" y="3523637"/>
                <a:ext cx="469784"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5FAF29"/>
                    </a:solidFill>
                    <a:effectLst/>
                    <a:uLnTx/>
                    <a:uFillTx/>
                    <a:latin typeface="Arial" panose="020B0604020202020204" pitchFamily="34" charset="0"/>
                    <a:ea typeface="+mn-ea"/>
                    <a:cs typeface="Arial" panose="020B0604020202020204" pitchFamily="34" charset="0"/>
                  </a:rPr>
                  <a:t>P</a:t>
                </a:r>
              </a:p>
            </p:txBody>
          </p:sp>
          <p:sp>
            <p:nvSpPr>
              <p:cNvPr id="22" name="TextBox 21"/>
              <p:cNvSpPr txBox="1"/>
              <p:nvPr/>
            </p:nvSpPr>
            <p:spPr>
              <a:xfrm>
                <a:off x="5787006" y="3523637"/>
                <a:ext cx="469784"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5FAF29"/>
                    </a:solidFill>
                    <a:effectLst/>
                    <a:uLnTx/>
                    <a:uFillTx/>
                    <a:latin typeface="Arial" panose="020B0604020202020204" pitchFamily="34" charset="0"/>
                    <a:ea typeface="+mn-ea"/>
                    <a:cs typeface="Arial" panose="020B0604020202020204" pitchFamily="34" charset="0"/>
                  </a:rPr>
                  <a:t>Q</a:t>
                </a:r>
              </a:p>
            </p:txBody>
          </p:sp>
        </p:grpSp>
        <p:sp>
          <p:nvSpPr>
            <p:cNvPr id="19" name="TextBox 18"/>
            <p:cNvSpPr txBox="1"/>
            <p:nvPr/>
          </p:nvSpPr>
          <p:spPr>
            <a:xfrm>
              <a:off x="4173523" y="936769"/>
              <a:ext cx="469784"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5FAF29"/>
                  </a:solidFill>
                  <a:effectLst/>
                  <a:uLnTx/>
                  <a:uFillTx/>
                  <a:latin typeface="Arial" panose="020B0604020202020204" pitchFamily="34" charset="0"/>
                  <a:ea typeface="+mn-ea"/>
                  <a:cs typeface="Arial" panose="020B0604020202020204" pitchFamily="34" charset="0"/>
                </a:rPr>
                <a:t>M</a:t>
              </a:r>
            </a:p>
          </p:txBody>
        </p:sp>
      </p:grpSp>
      <p:cxnSp>
        <p:nvCxnSpPr>
          <p:cNvPr id="13" name="Straight Arrow Connector 12"/>
          <p:cNvCxnSpPr>
            <a:cxnSpLocks/>
          </p:cNvCxnSpPr>
          <p:nvPr/>
        </p:nvCxnSpPr>
        <p:spPr>
          <a:xfrm flipH="1">
            <a:off x="3180650" y="1317547"/>
            <a:ext cx="1194034" cy="2079726"/>
          </a:xfrm>
          <a:prstGeom prst="straightConnector1">
            <a:avLst/>
          </a:prstGeom>
          <a:ln w="57150">
            <a:solidFill>
              <a:srgbClr val="5FAF29"/>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5823977"/>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Shape 177"/>
          <p:cNvSpPr>
            <a:spLocks noGrp="1"/>
          </p:cNvSpPr>
          <p:nvPr>
            <p:ph type="title"/>
          </p:nvPr>
        </p:nvSpPr>
        <p:spPr>
          <a:xfrm>
            <a:off x="87703" y="70484"/>
            <a:ext cx="8932875" cy="469628"/>
          </a:xfrm>
          <a:prstGeom prst="rect">
            <a:avLst/>
          </a:prstGeom>
        </p:spPr>
        <p:txBody>
          <a:bodyPr>
            <a:normAutofit/>
          </a:bodyPr>
          <a:lstStyle>
            <a:lvl1pPr>
              <a:defRPr sz="3400"/>
            </a:lvl1pPr>
          </a:lstStyle>
          <a:p>
            <a:r>
              <a:rPr lang="en-US" sz="2400" dirty="0" smtClean="0">
                <a:solidFill>
                  <a:schemeClr val="bg1"/>
                </a:solidFill>
              </a:rPr>
              <a:t>LS03 </a:t>
            </a:r>
            <a:r>
              <a:rPr lang="en-US" sz="2400" dirty="0">
                <a:solidFill>
                  <a:schemeClr val="bg1"/>
                </a:solidFill>
              </a:rPr>
              <a:t>Teacher Resource: </a:t>
            </a:r>
            <a:r>
              <a:rPr lang="en-US" sz="2400" dirty="0" smtClean="0">
                <a:solidFill>
                  <a:schemeClr val="bg1"/>
                </a:solidFill>
              </a:rPr>
              <a:t>Notes</a:t>
            </a:r>
            <a:endParaRPr sz="2400" dirty="0"/>
          </a:p>
        </p:txBody>
      </p:sp>
      <p:sp>
        <p:nvSpPr>
          <p:cNvPr id="5" name="Content Placeholder 2"/>
          <p:cNvSpPr txBox="1">
            <a:spLocks/>
          </p:cNvSpPr>
          <p:nvPr/>
        </p:nvSpPr>
        <p:spPr>
          <a:xfrm>
            <a:off x="439340" y="829922"/>
            <a:ext cx="8229600" cy="5236618"/>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00000"/>
              </a:lnSpc>
              <a:spcBef>
                <a:spcPts val="0"/>
              </a:spcBef>
              <a:spcAft>
                <a:spcPts val="600"/>
              </a:spcAft>
              <a:buNone/>
            </a:pPr>
            <a:r>
              <a:rPr lang="en-US" sz="2000" dirty="0" smtClean="0">
                <a:solidFill>
                  <a:srgbClr val="5FAF29"/>
                </a:solidFill>
                <a:latin typeface="Arial" panose="020B0604020202020204" pitchFamily="34" charset="0"/>
                <a:cs typeface="Arial" panose="020B0604020202020204" pitchFamily="34" charset="0"/>
              </a:rPr>
              <a:t>Students will be using their model to make a prediction about what will happen if one of the organisms is removed from the ecosphere. What they should realize is that the ecosphere would not survive without the bacteria or the algae, but it could survive without the shrimp. Why might that be the case? What do we already know about cycling of matter and energy that could help us to answer this question?</a:t>
            </a:r>
          </a:p>
          <a:p>
            <a:pPr marL="0" indent="0">
              <a:lnSpc>
                <a:spcPct val="100000"/>
              </a:lnSpc>
              <a:spcBef>
                <a:spcPts val="0"/>
              </a:spcBef>
              <a:spcAft>
                <a:spcPts val="600"/>
              </a:spcAft>
              <a:buNone/>
            </a:pPr>
            <a:endParaRPr lang="en-US" sz="2000" dirty="0">
              <a:solidFill>
                <a:srgbClr val="5FAF29"/>
              </a:solidFill>
              <a:latin typeface="Arial" panose="020B0604020202020204" pitchFamily="34" charset="0"/>
              <a:cs typeface="Arial" panose="020B0604020202020204" pitchFamily="34" charset="0"/>
            </a:endParaRPr>
          </a:p>
          <a:p>
            <a:pPr marL="0" indent="0">
              <a:lnSpc>
                <a:spcPct val="100000"/>
              </a:lnSpc>
              <a:spcBef>
                <a:spcPts val="0"/>
              </a:spcBef>
              <a:spcAft>
                <a:spcPts val="600"/>
              </a:spcAft>
              <a:buNone/>
            </a:pPr>
            <a:r>
              <a:rPr lang="en-US" sz="2000" dirty="0" smtClean="0">
                <a:solidFill>
                  <a:srgbClr val="5FAF29"/>
                </a:solidFill>
                <a:latin typeface="Arial" panose="020B0604020202020204" pitchFamily="34" charset="0"/>
                <a:cs typeface="Arial" panose="020B0604020202020204" pitchFamily="34" charset="0"/>
              </a:rPr>
              <a:t>After making their predictions, they apply it to a less idealized ecosystem: Isle Royale. Students are given an update on the wolf population (only one female survived as of December 5, 2017), and how that might impact moose. Students are shown graphs taken from a recent publication that used a model to make similar predictions: with and without predators, what might happen to the moose population on Isle Royale? Will removing a predator affect matter availability? This leads to a discussion about carrying capacity and its affect on the biomass in an ecosystem. </a:t>
            </a:r>
            <a:endParaRPr lang="en-US" sz="2000" dirty="0">
              <a:solidFill>
                <a:srgbClr val="5FAF29"/>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5331231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Shape 177"/>
          <p:cNvSpPr>
            <a:spLocks noGrp="1"/>
          </p:cNvSpPr>
          <p:nvPr>
            <p:ph type="title"/>
          </p:nvPr>
        </p:nvSpPr>
        <p:spPr>
          <a:xfrm>
            <a:off x="87703" y="70484"/>
            <a:ext cx="8932875" cy="469628"/>
          </a:xfrm>
          <a:prstGeom prst="rect">
            <a:avLst/>
          </a:prstGeom>
        </p:spPr>
        <p:txBody>
          <a:bodyPr>
            <a:normAutofit/>
          </a:bodyPr>
          <a:lstStyle>
            <a:lvl1pPr>
              <a:defRPr sz="3400"/>
            </a:lvl1pPr>
          </a:lstStyle>
          <a:p>
            <a:r>
              <a:rPr lang="en-US" sz="2400" dirty="0">
                <a:solidFill>
                  <a:schemeClr val="bg1"/>
                </a:solidFill>
              </a:rPr>
              <a:t>LS01 Teacher Resource: </a:t>
            </a:r>
            <a:r>
              <a:rPr lang="en-US" sz="2400" dirty="0" smtClean="0">
                <a:solidFill>
                  <a:schemeClr val="bg1"/>
                </a:solidFill>
              </a:rPr>
              <a:t>Materials and Resources</a:t>
            </a:r>
            <a:endParaRPr sz="2400" dirty="0"/>
          </a:p>
        </p:txBody>
      </p:sp>
      <p:sp>
        <p:nvSpPr>
          <p:cNvPr id="6" name="Slide Number Placeholder 3"/>
          <p:cNvSpPr>
            <a:spLocks noGrp="1"/>
          </p:cNvSpPr>
          <p:nvPr>
            <p:ph type="sldNum" sz="quarter" idx="4294967295"/>
          </p:nvPr>
        </p:nvSpPr>
        <p:spPr>
          <a:xfrm>
            <a:off x="6457950" y="6356351"/>
            <a:ext cx="2057400"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8788DFF-D2C0-C240-B392-B5E1E1797469}" type="slidenum">
              <a:rPr kumimoji="0" lang="en-US"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26</a:t>
            </a:fld>
            <a:endParaRPr kumimoji="0" lang="en-US"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15" name="Content Placeholder 2"/>
          <p:cNvSpPr txBox="1">
            <a:spLocks/>
          </p:cNvSpPr>
          <p:nvPr/>
        </p:nvSpPr>
        <p:spPr>
          <a:xfrm>
            <a:off x="439340" y="983209"/>
            <a:ext cx="8229600" cy="5373142"/>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2400" i="1" u="sng" dirty="0" smtClean="0">
                <a:solidFill>
                  <a:srgbClr val="5FAF29"/>
                </a:solidFill>
              </a:rPr>
              <a:t>You will need:</a:t>
            </a:r>
          </a:p>
          <a:p>
            <a:pPr marL="0" indent="0">
              <a:buNone/>
            </a:pPr>
            <a:r>
              <a:rPr lang="en-US" sz="2400" dirty="0">
                <a:solidFill>
                  <a:srgbClr val="5FAF29"/>
                </a:solidFill>
              </a:rPr>
              <a:t>MC Doodle Sheet </a:t>
            </a:r>
          </a:p>
          <a:p>
            <a:pPr marL="0" indent="0">
              <a:buNone/>
            </a:pPr>
            <a:endParaRPr lang="en-US" sz="2400" dirty="0" smtClean="0">
              <a:solidFill>
                <a:srgbClr val="5FAF29"/>
              </a:solidFill>
            </a:endParaRPr>
          </a:p>
          <a:p>
            <a:pPr marL="0" indent="0">
              <a:buNone/>
            </a:pPr>
            <a:r>
              <a:rPr lang="en-US" sz="2400" dirty="0" smtClean="0">
                <a:solidFill>
                  <a:srgbClr val="5FAF29"/>
                </a:solidFill>
              </a:rPr>
              <a:t>This </a:t>
            </a:r>
            <a:r>
              <a:rPr lang="en-US" sz="2400" dirty="0">
                <a:solidFill>
                  <a:srgbClr val="5FAF29"/>
                </a:solidFill>
              </a:rPr>
              <a:t>slide </a:t>
            </a:r>
            <a:r>
              <a:rPr lang="en-US" sz="2400" dirty="0" smtClean="0">
                <a:solidFill>
                  <a:srgbClr val="5FAF29"/>
                </a:solidFill>
              </a:rPr>
              <a:t>presentation.</a:t>
            </a:r>
          </a:p>
        </p:txBody>
      </p:sp>
    </p:spTree>
    <p:extLst>
      <p:ext uri="{BB962C8B-B14F-4D97-AF65-F5344CB8AC3E}">
        <p14:creationId xmlns:p14="http://schemas.microsoft.com/office/powerpoint/2010/main" val="1808183608"/>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solidFill>
                  <a:srgbClr val="583F34"/>
                </a:solidFill>
              </a:rPr>
              <a:t>Let’s use our model to make a prediction</a:t>
            </a:r>
            <a:r>
              <a:rPr lang="mr-IN" sz="3600" dirty="0" smtClean="0">
                <a:solidFill>
                  <a:srgbClr val="583F34"/>
                </a:solidFill>
              </a:rPr>
              <a:t>…</a:t>
            </a:r>
            <a:endParaRPr lang="en-US" sz="3600" dirty="0">
              <a:solidFill>
                <a:srgbClr val="583F34"/>
              </a:solidFill>
            </a:endParaRPr>
          </a:p>
        </p:txBody>
      </p:sp>
      <p:sp>
        <p:nvSpPr>
          <p:cNvPr id="3" name="Content Placeholder 2"/>
          <p:cNvSpPr>
            <a:spLocks noGrp="1"/>
          </p:cNvSpPr>
          <p:nvPr>
            <p:ph idx="1"/>
          </p:nvPr>
        </p:nvSpPr>
        <p:spPr>
          <a:xfrm>
            <a:off x="1170432" y="1322409"/>
            <a:ext cx="7643690" cy="3286168"/>
          </a:xfrm>
        </p:spPr>
        <p:txBody>
          <a:bodyPr/>
          <a:lstStyle/>
          <a:p>
            <a:r>
              <a:rPr lang="en-US" dirty="0" smtClean="0">
                <a:solidFill>
                  <a:srgbClr val="5FAF29"/>
                </a:solidFill>
              </a:rPr>
              <a:t>What would happen if we take one of the organisms out of the ecosphere? Will the others survive?</a:t>
            </a:r>
          </a:p>
          <a:p>
            <a:pPr lvl="1"/>
            <a:r>
              <a:rPr lang="en-US" dirty="0" smtClean="0">
                <a:solidFill>
                  <a:srgbClr val="5FAF29"/>
                </a:solidFill>
              </a:rPr>
              <a:t>If we remove the algae? Why or why not?</a:t>
            </a:r>
          </a:p>
          <a:p>
            <a:pPr lvl="1"/>
            <a:r>
              <a:rPr lang="en-US" dirty="0" smtClean="0">
                <a:solidFill>
                  <a:srgbClr val="5FAF29"/>
                </a:solidFill>
              </a:rPr>
              <a:t>If we remove the bacteria? Why or why not?</a:t>
            </a:r>
          </a:p>
          <a:p>
            <a:pPr lvl="1"/>
            <a:r>
              <a:rPr lang="en-US" dirty="0" smtClean="0">
                <a:solidFill>
                  <a:srgbClr val="5FAF29"/>
                </a:solidFill>
              </a:rPr>
              <a:t>If we remove the shrimp? Why or why not?</a:t>
            </a:r>
            <a:endParaRPr lang="en-US" dirty="0">
              <a:solidFill>
                <a:srgbClr val="5FAF29"/>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16020" y="6285863"/>
            <a:ext cx="978144" cy="459302"/>
          </a:xfrm>
          <a:prstGeom prst="rect">
            <a:avLst/>
          </a:prstGeom>
        </p:spPr>
      </p:pic>
      <p:pic>
        <p:nvPicPr>
          <p:cNvPr id="6" name="pasted-image.pdf"/>
          <p:cNvPicPr>
            <a:picLocks noChangeAspect="1"/>
          </p:cNvPicPr>
          <p:nvPr/>
        </p:nvPicPr>
        <p:blipFill>
          <a:blip r:embed="rId4">
            <a:duotone>
              <a:schemeClr val="accent3">
                <a:shade val="45000"/>
                <a:satMod val="135000"/>
              </a:schemeClr>
              <a:prstClr val="white"/>
            </a:duotone>
            <a:extLst/>
          </a:blip>
          <a:stretch>
            <a:fillRect/>
          </a:stretch>
        </p:blipFill>
        <p:spPr>
          <a:xfrm>
            <a:off x="457200" y="3309677"/>
            <a:ext cx="546933" cy="551424"/>
          </a:xfrm>
          <a:prstGeom prst="rect">
            <a:avLst/>
          </a:prstGeom>
          <a:ln w="12700">
            <a:miter lim="400000"/>
          </a:ln>
        </p:spPr>
      </p:pic>
      <p:sp>
        <p:nvSpPr>
          <p:cNvPr id="7" name="TextBox 6"/>
          <p:cNvSpPr txBox="1"/>
          <p:nvPr/>
        </p:nvSpPr>
        <p:spPr>
          <a:xfrm>
            <a:off x="1627632" y="4791456"/>
            <a:ext cx="5609741" cy="400110"/>
          </a:xfrm>
          <a:prstGeom prst="rect">
            <a:avLst/>
          </a:prstGeom>
          <a:noFill/>
        </p:spPr>
        <p:txBody>
          <a:bodyPr wrap="none" rtlCol="0">
            <a:spAutoFit/>
          </a:bodyPr>
          <a:lstStyle/>
          <a:p>
            <a:r>
              <a:rPr lang="en-US" sz="2000" dirty="0" smtClean="0">
                <a:solidFill>
                  <a:srgbClr val="5FAF29"/>
                </a:solidFill>
              </a:rPr>
              <a:t>Write your predictions in Box J of your Doodle Sheet</a:t>
            </a:r>
            <a:endParaRPr lang="en-US" sz="2000" dirty="0">
              <a:solidFill>
                <a:srgbClr val="5FAF29"/>
              </a:solidFill>
            </a:endParaRPr>
          </a:p>
        </p:txBody>
      </p:sp>
    </p:spTree>
    <p:extLst>
      <p:ext uri="{BB962C8B-B14F-4D97-AF65-F5344CB8AC3E}">
        <p14:creationId xmlns:p14="http://schemas.microsoft.com/office/powerpoint/2010/main" val="81086636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7598"/>
            <a:ext cx="8229600" cy="1143000"/>
          </a:xfrm>
        </p:spPr>
        <p:txBody>
          <a:bodyPr>
            <a:noAutofit/>
          </a:bodyPr>
          <a:lstStyle/>
          <a:p>
            <a:r>
              <a:rPr lang="en-US" sz="3600" dirty="0" smtClean="0">
                <a:solidFill>
                  <a:srgbClr val="583F34"/>
                </a:solidFill>
              </a:rPr>
              <a:t>How might we apply these same ideas to Isle Royale?</a:t>
            </a:r>
            <a:endParaRPr lang="en-US" sz="3600" dirty="0">
              <a:solidFill>
                <a:srgbClr val="583F34"/>
              </a:solidFill>
            </a:endParaRPr>
          </a:p>
        </p:txBody>
      </p:sp>
      <p:sp>
        <p:nvSpPr>
          <p:cNvPr id="3" name="Content Placeholder 2"/>
          <p:cNvSpPr>
            <a:spLocks noGrp="1"/>
          </p:cNvSpPr>
          <p:nvPr>
            <p:ph idx="1"/>
          </p:nvPr>
        </p:nvSpPr>
        <p:spPr>
          <a:xfrm>
            <a:off x="457200" y="1536192"/>
            <a:ext cx="8229600" cy="4749671"/>
          </a:xfrm>
        </p:spPr>
        <p:txBody>
          <a:bodyPr>
            <a:normAutofit fontScale="85000" lnSpcReduction="20000"/>
          </a:bodyPr>
          <a:lstStyle/>
          <a:p>
            <a:pPr defTabSz="914400">
              <a:lnSpc>
                <a:spcPct val="120000"/>
              </a:lnSpc>
              <a:spcBef>
                <a:spcPts val="0"/>
              </a:spcBef>
              <a:spcAft>
                <a:spcPts val="600"/>
              </a:spcAft>
            </a:pPr>
            <a:r>
              <a:rPr lang="en-US" dirty="0" smtClean="0">
                <a:solidFill>
                  <a:srgbClr val="5FAF29"/>
                </a:solidFill>
              </a:rPr>
              <a:t>Let’s take a look at what’s happening now:</a:t>
            </a:r>
          </a:p>
          <a:p>
            <a:pPr lvl="1" defTabSz="914400">
              <a:lnSpc>
                <a:spcPct val="120000"/>
              </a:lnSpc>
              <a:spcBef>
                <a:spcPts val="0"/>
              </a:spcBef>
              <a:spcAft>
                <a:spcPts val="600"/>
              </a:spcAft>
            </a:pPr>
            <a:r>
              <a:rPr lang="en-US" dirty="0" smtClean="0">
                <a:solidFill>
                  <a:srgbClr val="5FAF29"/>
                </a:solidFill>
              </a:rPr>
              <a:t>As of Summer 2017, two wolves remained: a male (9 years) and a female (7 years)</a:t>
            </a:r>
          </a:p>
          <a:p>
            <a:pPr lvl="1" defTabSz="914400">
              <a:lnSpc>
                <a:spcPct val="120000"/>
              </a:lnSpc>
              <a:spcBef>
                <a:spcPts val="0"/>
              </a:spcBef>
              <a:spcAft>
                <a:spcPts val="600"/>
              </a:spcAft>
            </a:pPr>
            <a:r>
              <a:rPr lang="en-US" dirty="0" smtClean="0">
                <a:solidFill>
                  <a:srgbClr val="5FAF29"/>
                </a:solidFill>
              </a:rPr>
              <a:t>Both surpassed the average age of 4 years</a:t>
            </a:r>
          </a:p>
          <a:p>
            <a:pPr lvl="1" defTabSz="914400">
              <a:lnSpc>
                <a:spcPct val="120000"/>
              </a:lnSpc>
              <a:spcBef>
                <a:spcPts val="0"/>
              </a:spcBef>
              <a:spcAft>
                <a:spcPts val="600"/>
              </a:spcAft>
            </a:pPr>
            <a:r>
              <a:rPr lang="en-US" dirty="0" smtClean="0">
                <a:solidFill>
                  <a:srgbClr val="5FAF29"/>
                </a:solidFill>
              </a:rPr>
              <a:t>As of December 5, 2017: only the female remained</a:t>
            </a:r>
          </a:p>
          <a:p>
            <a:pPr defTabSz="914400">
              <a:lnSpc>
                <a:spcPct val="120000"/>
              </a:lnSpc>
              <a:spcBef>
                <a:spcPts val="0"/>
              </a:spcBef>
              <a:spcAft>
                <a:spcPts val="600"/>
              </a:spcAft>
            </a:pPr>
            <a:r>
              <a:rPr lang="en-US" dirty="0" smtClean="0">
                <a:solidFill>
                  <a:srgbClr val="5FAF29"/>
                </a:solidFill>
              </a:rPr>
              <a:t>Unless a wolf immigrates to the island (which isn’t likely), the wolf population will become locally extinct.</a:t>
            </a:r>
          </a:p>
          <a:p>
            <a:pPr defTabSz="914400">
              <a:lnSpc>
                <a:spcPct val="120000"/>
              </a:lnSpc>
              <a:spcBef>
                <a:spcPts val="0"/>
              </a:spcBef>
              <a:spcAft>
                <a:spcPts val="600"/>
              </a:spcAft>
            </a:pPr>
            <a:r>
              <a:rPr lang="en-US" dirty="0" smtClean="0">
                <a:solidFill>
                  <a:srgbClr val="5FAF29"/>
                </a:solidFill>
              </a:rPr>
              <a:t>In other words, an organism has been removed from the ecosystem.</a:t>
            </a:r>
          </a:p>
          <a:p>
            <a:pPr defTabSz="914400">
              <a:spcBef>
                <a:spcPts val="0"/>
              </a:spcBef>
            </a:pPr>
            <a:r>
              <a:rPr lang="en-US" dirty="0" smtClean="0">
                <a:solidFill>
                  <a:srgbClr val="5FAF29"/>
                </a:solidFill>
              </a:rPr>
              <a:t>What will happen to the moose and how does this relate to matter cycles?</a:t>
            </a:r>
          </a:p>
          <a:p>
            <a:pPr marL="0" marR="0" lvl="0" indent="0" defTabSz="914400" eaLnBrk="1" fontAlgn="auto" latinLnBrk="0" hangingPunct="1">
              <a:lnSpc>
                <a:spcPct val="100000"/>
              </a:lnSpc>
              <a:spcBef>
                <a:spcPts val="0"/>
              </a:spcBef>
              <a:spcAft>
                <a:spcPts val="0"/>
              </a:spcAft>
              <a:buClrTx/>
              <a:buSzTx/>
              <a:buFontTx/>
              <a:buNone/>
              <a:tabLst/>
              <a:defRPr/>
            </a:pPr>
            <a:endParaRPr lang="en-US" dirty="0">
              <a:solidFill>
                <a:srgbClr val="5FAF29"/>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16020" y="6285863"/>
            <a:ext cx="978144" cy="459302"/>
          </a:xfrm>
          <a:prstGeom prst="rect">
            <a:avLst/>
          </a:prstGeom>
        </p:spPr>
      </p:pic>
    </p:spTree>
    <p:extLst>
      <p:ext uri="{BB962C8B-B14F-4D97-AF65-F5344CB8AC3E}">
        <p14:creationId xmlns:p14="http://schemas.microsoft.com/office/powerpoint/2010/main" val="168026521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7598"/>
            <a:ext cx="8229600" cy="775090"/>
          </a:xfrm>
        </p:spPr>
        <p:txBody>
          <a:bodyPr>
            <a:noAutofit/>
          </a:bodyPr>
          <a:lstStyle/>
          <a:p>
            <a:r>
              <a:rPr lang="en-US" sz="3600" dirty="0" smtClean="0">
                <a:solidFill>
                  <a:srgbClr val="583F34"/>
                </a:solidFill>
              </a:rPr>
              <a:t>The </a:t>
            </a:r>
            <a:r>
              <a:rPr lang="en-US" sz="3600" smtClean="0">
                <a:solidFill>
                  <a:srgbClr val="583F34"/>
                </a:solidFill>
              </a:rPr>
              <a:t>future of Isle </a:t>
            </a:r>
            <a:r>
              <a:rPr lang="en-US" sz="3600" dirty="0" smtClean="0">
                <a:solidFill>
                  <a:srgbClr val="583F34"/>
                </a:solidFill>
              </a:rPr>
              <a:t>Royale?</a:t>
            </a:r>
            <a:endParaRPr lang="en-US" sz="3600" dirty="0">
              <a:solidFill>
                <a:srgbClr val="583F34"/>
              </a:solidFill>
            </a:endParaRPr>
          </a:p>
        </p:txBody>
      </p:sp>
      <p:sp>
        <p:nvSpPr>
          <p:cNvPr id="3" name="Content Placeholder 2"/>
          <p:cNvSpPr>
            <a:spLocks noGrp="1"/>
          </p:cNvSpPr>
          <p:nvPr>
            <p:ph idx="1"/>
          </p:nvPr>
        </p:nvSpPr>
        <p:spPr>
          <a:xfrm>
            <a:off x="457200" y="1536192"/>
            <a:ext cx="8229600" cy="4749671"/>
          </a:xfrm>
        </p:spPr>
        <p:txBody>
          <a:bodyPr>
            <a:normAutofit/>
          </a:bodyPr>
          <a:lstStyle/>
          <a:p>
            <a:pPr defTabSz="914400">
              <a:spcBef>
                <a:spcPts val="0"/>
              </a:spcBef>
              <a:spcAft>
                <a:spcPts val="600"/>
              </a:spcAft>
            </a:pPr>
            <a:r>
              <a:rPr lang="en-US" dirty="0" smtClean="0">
                <a:solidFill>
                  <a:srgbClr val="5FAF29"/>
                </a:solidFill>
              </a:rPr>
              <a:t>On the next three slides you will see predictions about the amount of available vegetation (forage) for moose on Isle royal under three scenarios. The first scenario is with no predation (no moose are killed by wolves). The second scenario is with weak predation (few wolves killing moose). The last one is with a healthy wolf population.</a:t>
            </a:r>
            <a:endParaRPr lang="en-US" dirty="0">
              <a:solidFill>
                <a:srgbClr val="5FAF29"/>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16020" y="6285863"/>
            <a:ext cx="978144" cy="459302"/>
          </a:xfrm>
          <a:prstGeom prst="rect">
            <a:avLst/>
          </a:prstGeom>
        </p:spPr>
      </p:pic>
    </p:spTree>
    <p:extLst>
      <p:ext uri="{BB962C8B-B14F-4D97-AF65-F5344CB8AC3E}">
        <p14:creationId xmlns:p14="http://schemas.microsoft.com/office/powerpoint/2010/main" val="97130721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Shape 177"/>
          <p:cNvSpPr>
            <a:spLocks noGrp="1"/>
          </p:cNvSpPr>
          <p:nvPr>
            <p:ph type="title"/>
          </p:nvPr>
        </p:nvSpPr>
        <p:spPr>
          <a:xfrm>
            <a:off x="87703" y="70484"/>
            <a:ext cx="8932875" cy="469628"/>
          </a:xfrm>
          <a:prstGeom prst="rect">
            <a:avLst/>
          </a:prstGeom>
        </p:spPr>
        <p:txBody>
          <a:bodyPr>
            <a:normAutofit/>
          </a:bodyPr>
          <a:lstStyle>
            <a:lvl1pPr>
              <a:defRPr sz="3400"/>
            </a:lvl1pPr>
          </a:lstStyle>
          <a:p>
            <a:r>
              <a:rPr sz="2400" dirty="0"/>
              <a:t>Disclosure</a:t>
            </a:r>
          </a:p>
        </p:txBody>
      </p:sp>
      <p:sp>
        <p:nvSpPr>
          <p:cNvPr id="178" name="Shape 178"/>
          <p:cNvSpPr/>
          <p:nvPr/>
        </p:nvSpPr>
        <p:spPr>
          <a:xfrm>
            <a:off x="126728" y="661187"/>
            <a:ext cx="8854823" cy="5556714"/>
          </a:xfrm>
          <a:prstGeom prst="rect">
            <a:avLst/>
          </a:prstGeom>
          <a:ln w="12700">
            <a:miter lim="400000"/>
          </a:ln>
          <a:extLst>
            <a:ext uri="{C572A759-6A51-4108-AA02-DFA0A04FC94B}">
              <ma14:wrappingTextBoxFlag xmlns:ma14="http://schemas.microsoft.com/office/mac/drawingml/2011/main" val="1"/>
            </a:ext>
          </a:extLst>
        </p:spPr>
        <p:txBody>
          <a:bodyPr wrap="square" lIns="35719" tIns="35719" rIns="35719" bIns="35719" anchor="ctr">
            <a:spAutoFit/>
          </a:bodyPr>
          <a:lstStyle/>
          <a:p>
            <a:pPr algn="l">
              <a:lnSpc>
                <a:spcPct val="120000"/>
              </a:lnSpc>
              <a:defRPr sz="3000" b="1">
                <a:solidFill>
                  <a:srgbClr val="583F34"/>
                </a:solidFill>
                <a:latin typeface="Arial"/>
                <a:ea typeface="Arial"/>
                <a:cs typeface="Arial"/>
                <a:sym typeface="Arial"/>
              </a:defRPr>
            </a:pPr>
            <a:r>
              <a:rPr sz="1100" u="sng" dirty="0">
                <a:solidFill>
                  <a:srgbClr val="5FAF29"/>
                </a:solidFill>
              </a:rPr>
              <a:t>Please read before using this presentation: </a:t>
            </a:r>
          </a:p>
          <a:p>
            <a:pPr algn="l">
              <a:lnSpc>
                <a:spcPct val="120000"/>
              </a:lnSpc>
              <a:defRPr sz="3000" b="1">
                <a:solidFill>
                  <a:srgbClr val="583F34"/>
                </a:solidFill>
                <a:latin typeface="Arial"/>
                <a:ea typeface="Arial"/>
                <a:cs typeface="Arial"/>
                <a:sym typeface="Arial"/>
              </a:defRPr>
            </a:pPr>
            <a:endParaRPr sz="1100" dirty="0">
              <a:solidFill>
                <a:srgbClr val="5FAF29"/>
              </a:solidFill>
            </a:endParaRPr>
          </a:p>
          <a:p>
            <a:pPr algn="l">
              <a:lnSpc>
                <a:spcPct val="120000"/>
              </a:lnSpc>
              <a:defRPr sz="3000">
                <a:solidFill>
                  <a:srgbClr val="583F34"/>
                </a:solidFill>
                <a:latin typeface="Arial"/>
                <a:ea typeface="Arial"/>
                <a:cs typeface="Arial"/>
                <a:sym typeface="Arial"/>
              </a:defRPr>
            </a:pPr>
            <a:r>
              <a:rPr sz="1100" dirty="0">
                <a:solidFill>
                  <a:srgbClr val="5FAF29"/>
                </a:solidFill>
              </a:rPr>
              <a:t>This presentation was designed to support the implementation of the MBER curriculum</a:t>
            </a:r>
            <a:r>
              <a:rPr sz="1100" dirty="0" smtClean="0">
                <a:solidFill>
                  <a:srgbClr val="5FAF29"/>
                </a:solidFill>
              </a:rPr>
              <a:t>.</a:t>
            </a:r>
            <a:r>
              <a:rPr lang="en-US" sz="1100" dirty="0" smtClean="0">
                <a:solidFill>
                  <a:srgbClr val="5FAF29"/>
                </a:solidFill>
              </a:rPr>
              <a:t> It is </a:t>
            </a:r>
            <a:r>
              <a:rPr lang="en-US" sz="1100" u="sng" dirty="0" smtClean="0">
                <a:solidFill>
                  <a:srgbClr val="5FAF29"/>
                </a:solidFill>
              </a:rPr>
              <a:t>NOT</a:t>
            </a:r>
            <a:r>
              <a:rPr lang="en-US" sz="1100" dirty="0" smtClean="0">
                <a:solidFill>
                  <a:srgbClr val="5FAF29"/>
                </a:solidFill>
              </a:rPr>
              <a:t> ready to show to students in its current form. You’ll quickly notice there are two kinds of slides.</a:t>
            </a:r>
          </a:p>
          <a:p>
            <a:pPr algn="l">
              <a:lnSpc>
                <a:spcPct val="120000"/>
              </a:lnSpc>
              <a:defRPr sz="3000">
                <a:solidFill>
                  <a:srgbClr val="583F34"/>
                </a:solidFill>
                <a:latin typeface="Arial"/>
                <a:ea typeface="Arial"/>
                <a:cs typeface="Arial"/>
                <a:sym typeface="Arial"/>
              </a:defRPr>
            </a:pPr>
            <a:endParaRPr lang="en-US" sz="1100" dirty="0" smtClean="0">
              <a:solidFill>
                <a:srgbClr val="5FAF29"/>
              </a:solidFill>
            </a:endParaRPr>
          </a:p>
          <a:p>
            <a:pPr algn="l">
              <a:lnSpc>
                <a:spcPct val="120000"/>
              </a:lnSpc>
              <a:defRPr sz="3000">
                <a:solidFill>
                  <a:srgbClr val="583F34"/>
                </a:solidFill>
                <a:latin typeface="Arial"/>
                <a:ea typeface="Arial"/>
                <a:cs typeface="Arial"/>
                <a:sym typeface="Arial"/>
              </a:defRPr>
            </a:pPr>
            <a:r>
              <a:rPr sz="1100" dirty="0" smtClean="0">
                <a:solidFill>
                  <a:srgbClr val="5FAF29"/>
                </a:solidFill>
              </a:rPr>
              <a:t>(</a:t>
            </a:r>
            <a:r>
              <a:rPr sz="1100" dirty="0">
                <a:solidFill>
                  <a:srgbClr val="5FAF29"/>
                </a:solidFill>
              </a:rPr>
              <a:t>1) </a:t>
            </a:r>
            <a:r>
              <a:rPr lang="en-US" sz="1100" dirty="0" smtClean="0">
                <a:solidFill>
                  <a:srgbClr val="5FAF29"/>
                </a:solidFill>
              </a:rPr>
              <a:t>"</a:t>
            </a:r>
            <a:r>
              <a:rPr sz="1100" dirty="0" smtClean="0">
                <a:solidFill>
                  <a:srgbClr val="5FAF29"/>
                </a:solidFill>
              </a:rPr>
              <a:t>Teacher </a:t>
            </a:r>
            <a:r>
              <a:rPr lang="en-US" sz="1100" dirty="0" smtClean="0">
                <a:solidFill>
                  <a:srgbClr val="5FAF29"/>
                </a:solidFill>
              </a:rPr>
              <a:t>Resource”</a:t>
            </a:r>
            <a:r>
              <a:rPr sz="1100" dirty="0" smtClean="0">
                <a:solidFill>
                  <a:srgbClr val="5FAF29"/>
                </a:solidFill>
              </a:rPr>
              <a:t> </a:t>
            </a:r>
            <a:r>
              <a:rPr sz="1100" dirty="0">
                <a:solidFill>
                  <a:srgbClr val="5FAF29"/>
                </a:solidFill>
              </a:rPr>
              <a:t>slides </a:t>
            </a:r>
            <a:r>
              <a:rPr lang="en-US" sz="1100" dirty="0" smtClean="0">
                <a:solidFill>
                  <a:srgbClr val="5FAF29"/>
                </a:solidFill>
              </a:rPr>
              <a:t>orient you to each Learning Segment. They </a:t>
            </a:r>
            <a:r>
              <a:rPr sz="1100" dirty="0" smtClean="0">
                <a:solidFill>
                  <a:srgbClr val="5FAF29"/>
                </a:solidFill>
              </a:rPr>
              <a:t>provide </a:t>
            </a:r>
            <a:r>
              <a:rPr sz="1100" dirty="0">
                <a:solidFill>
                  <a:srgbClr val="5FAF29"/>
                </a:solidFill>
              </a:rPr>
              <a:t>information for </a:t>
            </a:r>
            <a:r>
              <a:rPr lang="en-US" sz="1100" dirty="0" smtClean="0">
                <a:solidFill>
                  <a:srgbClr val="5FAF29"/>
                </a:solidFill>
              </a:rPr>
              <a:t>teachers</a:t>
            </a:r>
            <a:r>
              <a:rPr sz="1100" dirty="0" smtClean="0">
                <a:solidFill>
                  <a:srgbClr val="5FAF29"/>
                </a:solidFill>
              </a:rPr>
              <a:t> </a:t>
            </a:r>
            <a:r>
              <a:rPr sz="1100" dirty="0">
                <a:solidFill>
                  <a:srgbClr val="5FAF29"/>
                </a:solidFill>
              </a:rPr>
              <a:t>and are not meant to be shown to </a:t>
            </a:r>
            <a:r>
              <a:rPr sz="1100" dirty="0" smtClean="0">
                <a:solidFill>
                  <a:srgbClr val="5FAF29"/>
                </a:solidFill>
              </a:rPr>
              <a:t>students</a:t>
            </a:r>
            <a:r>
              <a:rPr lang="en-US" sz="1100" dirty="0" smtClean="0">
                <a:solidFill>
                  <a:srgbClr val="5FAF29"/>
                </a:solidFill>
              </a:rPr>
              <a:t>. These slides are easily distinguished by the colored band in the header (as displayed above on this slide).</a:t>
            </a:r>
          </a:p>
          <a:p>
            <a:pPr algn="l">
              <a:lnSpc>
                <a:spcPct val="120000"/>
              </a:lnSpc>
              <a:defRPr sz="3000">
                <a:solidFill>
                  <a:srgbClr val="583F34"/>
                </a:solidFill>
                <a:latin typeface="Arial"/>
                <a:ea typeface="Arial"/>
                <a:cs typeface="Arial"/>
                <a:sym typeface="Arial"/>
              </a:defRPr>
            </a:pPr>
            <a:endParaRPr lang="en-US" sz="1100" dirty="0" smtClean="0">
              <a:solidFill>
                <a:srgbClr val="5FAF29"/>
              </a:solidFill>
            </a:endParaRPr>
          </a:p>
          <a:p>
            <a:pPr algn="l">
              <a:lnSpc>
                <a:spcPct val="120000"/>
              </a:lnSpc>
              <a:defRPr sz="3000">
                <a:solidFill>
                  <a:srgbClr val="583F34"/>
                </a:solidFill>
                <a:latin typeface="Arial"/>
                <a:ea typeface="Arial"/>
                <a:cs typeface="Arial"/>
                <a:sym typeface="Arial"/>
              </a:defRPr>
            </a:pPr>
            <a:r>
              <a:rPr sz="1100" dirty="0" smtClean="0">
                <a:solidFill>
                  <a:srgbClr val="5FAF29"/>
                </a:solidFill>
              </a:rPr>
              <a:t>(</a:t>
            </a:r>
            <a:r>
              <a:rPr sz="1100" dirty="0">
                <a:solidFill>
                  <a:srgbClr val="5FAF29"/>
                </a:solidFill>
              </a:rPr>
              <a:t>2) </a:t>
            </a:r>
            <a:r>
              <a:rPr lang="en-US" sz="1100" dirty="0" smtClean="0">
                <a:solidFill>
                  <a:srgbClr val="5FAF29"/>
                </a:solidFill>
              </a:rPr>
              <a:t>The remainder (s</a:t>
            </a:r>
            <a:r>
              <a:rPr sz="1100" dirty="0" smtClean="0">
                <a:solidFill>
                  <a:srgbClr val="5FAF29"/>
                </a:solidFill>
              </a:rPr>
              <a:t>tudent slides</a:t>
            </a:r>
            <a:r>
              <a:rPr lang="en-US" sz="1100" dirty="0" smtClean="0">
                <a:solidFill>
                  <a:srgbClr val="5FAF29"/>
                </a:solidFill>
              </a:rPr>
              <a:t>)</a:t>
            </a:r>
            <a:r>
              <a:rPr sz="1100" dirty="0" smtClean="0">
                <a:solidFill>
                  <a:srgbClr val="5FAF29"/>
                </a:solidFill>
              </a:rPr>
              <a:t> </a:t>
            </a:r>
            <a:r>
              <a:rPr lang="en-US" sz="1100" dirty="0" smtClean="0">
                <a:solidFill>
                  <a:srgbClr val="5FAF29"/>
                </a:solidFill>
              </a:rPr>
              <a:t>have been </a:t>
            </a:r>
            <a:r>
              <a:rPr sz="1100" dirty="0" smtClean="0">
                <a:solidFill>
                  <a:srgbClr val="5FAF29"/>
                </a:solidFill>
              </a:rPr>
              <a:t>designed </a:t>
            </a:r>
            <a:r>
              <a:rPr lang="en-US" sz="1100" dirty="0" smtClean="0">
                <a:solidFill>
                  <a:srgbClr val="5FAF29"/>
                </a:solidFill>
              </a:rPr>
              <a:t>to facilitate student sense-making as you move through the Learning Segments</a:t>
            </a:r>
            <a:r>
              <a:rPr sz="1100" dirty="0" smtClean="0">
                <a:solidFill>
                  <a:srgbClr val="5FAF29"/>
                </a:solidFill>
              </a:rPr>
              <a:t>. </a:t>
            </a:r>
            <a:r>
              <a:rPr lang="en-US" sz="1100" dirty="0" smtClean="0">
                <a:solidFill>
                  <a:srgbClr val="5FAF29"/>
                </a:solidFill>
              </a:rPr>
              <a:t>Show these to students. They also</a:t>
            </a:r>
            <a:r>
              <a:rPr sz="1100" dirty="0" smtClean="0">
                <a:solidFill>
                  <a:srgbClr val="5FAF29"/>
                </a:solidFill>
              </a:rPr>
              <a:t> </a:t>
            </a:r>
            <a:r>
              <a:rPr sz="1100" dirty="0">
                <a:solidFill>
                  <a:srgbClr val="5FAF29"/>
                </a:solidFill>
              </a:rPr>
              <a:t>include </a:t>
            </a:r>
            <a:r>
              <a:rPr sz="1100" dirty="0" smtClean="0">
                <a:solidFill>
                  <a:srgbClr val="5FAF29"/>
                </a:solidFill>
              </a:rPr>
              <a:t>presenter</a:t>
            </a:r>
            <a:r>
              <a:rPr lang="en-US" sz="1100" dirty="0" smtClean="0">
                <a:solidFill>
                  <a:srgbClr val="5FAF29"/>
                </a:solidFill>
              </a:rPr>
              <a:t>'</a:t>
            </a:r>
            <a:r>
              <a:rPr sz="1100" dirty="0" smtClean="0">
                <a:solidFill>
                  <a:srgbClr val="5FAF29"/>
                </a:solidFill>
              </a:rPr>
              <a:t>s </a:t>
            </a:r>
            <a:r>
              <a:rPr sz="1100" dirty="0">
                <a:solidFill>
                  <a:srgbClr val="5FAF29"/>
                </a:solidFill>
              </a:rPr>
              <a:t>notes </a:t>
            </a:r>
            <a:r>
              <a:rPr lang="en-US" sz="1100" dirty="0" smtClean="0">
                <a:solidFill>
                  <a:srgbClr val="5FAF29"/>
                </a:solidFill>
              </a:rPr>
              <a:t>(below each slide) </a:t>
            </a:r>
            <a:r>
              <a:rPr sz="1100" dirty="0" smtClean="0">
                <a:solidFill>
                  <a:srgbClr val="5FAF29"/>
                </a:solidFill>
              </a:rPr>
              <a:t>with </a:t>
            </a:r>
            <a:r>
              <a:rPr sz="1100" dirty="0">
                <a:solidFill>
                  <a:srgbClr val="5FAF29"/>
                </a:solidFill>
              </a:rPr>
              <a:t>useful information </a:t>
            </a:r>
            <a:r>
              <a:rPr lang="en-US" sz="1100" dirty="0" smtClean="0">
                <a:solidFill>
                  <a:srgbClr val="5FAF29"/>
                </a:solidFill>
              </a:rPr>
              <a:t>for you </a:t>
            </a:r>
            <a:r>
              <a:rPr sz="1100" dirty="0" smtClean="0">
                <a:solidFill>
                  <a:srgbClr val="5FAF29"/>
                </a:solidFill>
              </a:rPr>
              <a:t>about </a:t>
            </a:r>
            <a:r>
              <a:rPr lang="en-US" sz="1100" dirty="0" smtClean="0">
                <a:solidFill>
                  <a:srgbClr val="5FAF29"/>
                </a:solidFill>
              </a:rPr>
              <a:t>each</a:t>
            </a:r>
            <a:r>
              <a:rPr sz="1100" dirty="0" smtClean="0">
                <a:solidFill>
                  <a:srgbClr val="5FAF29"/>
                </a:solidFill>
              </a:rPr>
              <a:t> </a:t>
            </a:r>
            <a:r>
              <a:rPr sz="1100" dirty="0">
                <a:solidFill>
                  <a:srgbClr val="5FAF29"/>
                </a:solidFill>
              </a:rPr>
              <a:t>particular slide. </a:t>
            </a:r>
            <a:r>
              <a:rPr lang="en-US" sz="1100" dirty="0">
                <a:solidFill>
                  <a:srgbClr val="5FAF29"/>
                </a:solidFill>
              </a:rPr>
              <a:t>Y</a:t>
            </a:r>
            <a:r>
              <a:rPr lang="en-US" sz="1100" dirty="0" smtClean="0">
                <a:solidFill>
                  <a:srgbClr val="5FAF29"/>
                </a:solidFill>
              </a:rPr>
              <a:t>ou’ll find helpful tips/directions under “TEACHER NOTES” and the source material for the slide under “SOURCES”.</a:t>
            </a:r>
          </a:p>
          <a:p>
            <a:pPr algn="l">
              <a:lnSpc>
                <a:spcPct val="120000"/>
              </a:lnSpc>
              <a:defRPr sz="3000">
                <a:solidFill>
                  <a:srgbClr val="583F34"/>
                </a:solidFill>
                <a:latin typeface="Arial"/>
                <a:ea typeface="Arial"/>
                <a:cs typeface="Arial"/>
                <a:sym typeface="Arial"/>
              </a:defRPr>
            </a:pPr>
            <a:endParaRPr lang="en-US" sz="1100" dirty="0" smtClean="0">
              <a:solidFill>
                <a:srgbClr val="5FAF29"/>
              </a:solidFill>
            </a:endParaRPr>
          </a:p>
          <a:p>
            <a:pPr>
              <a:lnSpc>
                <a:spcPct val="120000"/>
              </a:lnSpc>
              <a:defRPr sz="3000">
                <a:solidFill>
                  <a:srgbClr val="583F34"/>
                </a:solidFill>
                <a:latin typeface="Arial"/>
                <a:ea typeface="Arial"/>
                <a:cs typeface="Arial"/>
                <a:sym typeface="Arial"/>
              </a:defRPr>
            </a:pPr>
            <a:r>
              <a:rPr lang="en-US" sz="1100" u="sng" dirty="0">
                <a:solidFill>
                  <a:srgbClr val="5FAF29"/>
                </a:solidFill>
              </a:rPr>
              <a:t>We expect you to modify this presentation</a:t>
            </a:r>
            <a:r>
              <a:rPr lang="en-US" sz="1100" dirty="0">
                <a:solidFill>
                  <a:srgbClr val="5FAF29"/>
                </a:solidFill>
              </a:rPr>
              <a:t> in any way you deem necessary for your student population, but, in the very least, you will need to either hide or delete the </a:t>
            </a:r>
            <a:r>
              <a:rPr lang="en-US" sz="1100" dirty="0" smtClean="0">
                <a:solidFill>
                  <a:srgbClr val="5FAF29"/>
                </a:solidFill>
              </a:rPr>
              <a:t>“Teacher Resources” </a:t>
            </a:r>
            <a:r>
              <a:rPr lang="en-US" sz="1100" dirty="0">
                <a:solidFill>
                  <a:srgbClr val="5FAF29"/>
                </a:solidFill>
              </a:rPr>
              <a:t>slides before viewing </a:t>
            </a:r>
            <a:r>
              <a:rPr lang="en-US" sz="1100" dirty="0" smtClean="0">
                <a:solidFill>
                  <a:srgbClr val="5FAF29"/>
                </a:solidFill>
              </a:rPr>
              <a:t>it with students in the classroom. </a:t>
            </a:r>
            <a:endParaRPr lang="en-US" sz="1100" dirty="0">
              <a:solidFill>
                <a:srgbClr val="5FAF29"/>
              </a:solidFill>
            </a:endParaRPr>
          </a:p>
          <a:p>
            <a:pPr algn="l">
              <a:lnSpc>
                <a:spcPct val="120000"/>
              </a:lnSpc>
              <a:defRPr sz="3000">
                <a:solidFill>
                  <a:srgbClr val="583F34"/>
                </a:solidFill>
                <a:latin typeface="Arial"/>
                <a:ea typeface="Arial"/>
                <a:cs typeface="Arial"/>
                <a:sym typeface="Arial"/>
              </a:defRPr>
            </a:pPr>
            <a:endParaRPr lang="en-US" sz="1100" dirty="0" smtClean="0">
              <a:solidFill>
                <a:srgbClr val="5FAF29"/>
              </a:solidFill>
            </a:endParaRPr>
          </a:p>
          <a:p>
            <a:pPr algn="l">
              <a:lnSpc>
                <a:spcPct val="120000"/>
              </a:lnSpc>
              <a:defRPr sz="3000">
                <a:solidFill>
                  <a:srgbClr val="583F34"/>
                </a:solidFill>
                <a:latin typeface="Arial"/>
                <a:ea typeface="Arial"/>
                <a:cs typeface="Arial"/>
                <a:sym typeface="Arial"/>
              </a:defRPr>
            </a:pPr>
            <a:r>
              <a:rPr lang="en-US" sz="1100" dirty="0" smtClean="0">
                <a:solidFill>
                  <a:srgbClr val="5FAF29"/>
                </a:solidFill>
              </a:rPr>
              <a:t>In preparation, we highly recommend the following: while you step through the slides, keep the webpage for the Triangle open on your computer. The Learning </a:t>
            </a:r>
            <a:r>
              <a:rPr lang="en-US" sz="1100" dirty="0">
                <a:solidFill>
                  <a:srgbClr val="5FAF29"/>
                </a:solidFill>
              </a:rPr>
              <a:t>S</a:t>
            </a:r>
            <a:r>
              <a:rPr lang="en-US" sz="1100" dirty="0" smtClean="0">
                <a:solidFill>
                  <a:srgbClr val="5FAF29"/>
                </a:solidFill>
              </a:rPr>
              <a:t>egments and associated resources outlined in the PowerPoint </a:t>
            </a:r>
            <a:r>
              <a:rPr lang="en-US" sz="1100" u="sng" dirty="0" smtClean="0">
                <a:solidFill>
                  <a:srgbClr val="5FAF29"/>
                </a:solidFill>
              </a:rPr>
              <a:t>directly</a:t>
            </a:r>
            <a:r>
              <a:rPr lang="en-US" sz="1100" dirty="0" smtClean="0">
                <a:solidFill>
                  <a:srgbClr val="5FAF29"/>
                </a:solidFill>
              </a:rPr>
              <a:t> correspond to the Learning </a:t>
            </a:r>
            <a:r>
              <a:rPr lang="en-US" sz="1100" dirty="0">
                <a:solidFill>
                  <a:srgbClr val="5FAF29"/>
                </a:solidFill>
              </a:rPr>
              <a:t>S</a:t>
            </a:r>
            <a:r>
              <a:rPr lang="en-US" sz="1100" dirty="0" smtClean="0">
                <a:solidFill>
                  <a:srgbClr val="5FAF29"/>
                </a:solidFill>
              </a:rPr>
              <a:t>egments described in the table featured on the webpage. Looking over the table as you preview the slides will help you to better understand what students will be making sense of each day and how the model is built over the course of days in the classroom. Thus the PowerPoint and webpage work in concert toward helping you confidently facilitate student learning in each portion of the curriculum. </a:t>
            </a:r>
          </a:p>
          <a:p>
            <a:pPr algn="l">
              <a:lnSpc>
                <a:spcPct val="120000"/>
              </a:lnSpc>
              <a:defRPr sz="3000">
                <a:solidFill>
                  <a:srgbClr val="583F34"/>
                </a:solidFill>
                <a:latin typeface="Arial"/>
                <a:ea typeface="Arial"/>
                <a:cs typeface="Arial"/>
                <a:sym typeface="Arial"/>
              </a:defRPr>
            </a:pPr>
            <a:endParaRPr lang="en-US" sz="1100" dirty="0">
              <a:solidFill>
                <a:srgbClr val="5FAF29"/>
              </a:solidFill>
            </a:endParaRPr>
          </a:p>
          <a:p>
            <a:pPr algn="l">
              <a:lnSpc>
                <a:spcPct val="120000"/>
              </a:lnSpc>
              <a:defRPr sz="3000">
                <a:solidFill>
                  <a:srgbClr val="583F34"/>
                </a:solidFill>
                <a:latin typeface="Arial"/>
                <a:ea typeface="Arial"/>
                <a:cs typeface="Arial"/>
                <a:sym typeface="Arial"/>
              </a:defRPr>
            </a:pPr>
            <a:r>
              <a:rPr lang="en-US" sz="1100" dirty="0" smtClean="0">
                <a:solidFill>
                  <a:srgbClr val="5FAF29"/>
                </a:solidFill>
              </a:rPr>
              <a:t>We also expect (and hope!) that you will make improvements to these Learning Segments in the spirit of student-centered sense-making. These resources have been designed to facilitate model-based reasoning in the classroom, but they are always subject to revision. They are the result of collaboration, and as the collaboration continues we are excited to see how the community helps to improve them over time.</a:t>
            </a:r>
            <a:r>
              <a:rPr lang="en-US" sz="1100" dirty="0">
                <a:solidFill>
                  <a:srgbClr val="5FAF29"/>
                </a:solidFill>
              </a:rPr>
              <a:t> </a:t>
            </a:r>
            <a:r>
              <a:rPr lang="en-US" sz="1100" dirty="0" smtClean="0">
                <a:solidFill>
                  <a:srgbClr val="5FAF29"/>
                </a:solidFill>
              </a:rPr>
              <a:t>Thanks!</a:t>
            </a:r>
          </a:p>
          <a:p>
            <a:pPr algn="l">
              <a:lnSpc>
                <a:spcPct val="120000"/>
              </a:lnSpc>
              <a:defRPr sz="3000">
                <a:solidFill>
                  <a:srgbClr val="583F34"/>
                </a:solidFill>
                <a:latin typeface="Arial"/>
                <a:ea typeface="Arial"/>
                <a:cs typeface="Arial"/>
                <a:sym typeface="Arial"/>
              </a:defRPr>
            </a:pPr>
            <a:endParaRPr sz="1100" dirty="0">
              <a:solidFill>
                <a:srgbClr val="5FAF29"/>
              </a:solidFill>
            </a:endParaRPr>
          </a:p>
          <a:p>
            <a:pPr algn="l">
              <a:lnSpc>
                <a:spcPct val="120000"/>
              </a:lnSpc>
              <a:defRPr sz="3000">
                <a:solidFill>
                  <a:srgbClr val="583F34"/>
                </a:solidFill>
                <a:latin typeface="Arial"/>
                <a:ea typeface="Arial"/>
                <a:cs typeface="Arial"/>
                <a:sym typeface="Arial"/>
              </a:defRPr>
            </a:pPr>
            <a:r>
              <a:rPr sz="1100" dirty="0">
                <a:solidFill>
                  <a:srgbClr val="5FAF29"/>
                </a:solidFill>
              </a:rPr>
              <a:t>The MBER team </a:t>
            </a:r>
          </a:p>
        </p:txBody>
      </p:sp>
    </p:spTree>
    <p:extLst>
      <p:ext uri="{BB962C8B-B14F-4D97-AF65-F5344CB8AC3E}">
        <p14:creationId xmlns:p14="http://schemas.microsoft.com/office/powerpoint/2010/main" val="3826498713"/>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16020" y="6285863"/>
            <a:ext cx="978144" cy="459302"/>
          </a:xfrm>
          <a:prstGeom prst="rect">
            <a:avLst/>
          </a:prstGeom>
        </p:spPr>
      </p:pic>
      <p:pic>
        <p:nvPicPr>
          <p:cNvPr id="8" name="Picture 7"/>
          <p:cNvPicPr>
            <a:picLocks noChangeAspect="1"/>
          </p:cNvPicPr>
          <p:nvPr/>
        </p:nvPicPr>
        <p:blipFill>
          <a:blip r:embed="rId4"/>
          <a:stretch>
            <a:fillRect/>
          </a:stretch>
        </p:blipFill>
        <p:spPr>
          <a:xfrm>
            <a:off x="2855921" y="205390"/>
            <a:ext cx="5513342" cy="6250274"/>
          </a:xfrm>
          <a:prstGeom prst="rect">
            <a:avLst/>
          </a:prstGeom>
        </p:spPr>
      </p:pic>
      <p:sp>
        <p:nvSpPr>
          <p:cNvPr id="10" name="Rectangle 9"/>
          <p:cNvSpPr/>
          <p:nvPr/>
        </p:nvSpPr>
        <p:spPr>
          <a:xfrm>
            <a:off x="410403" y="1277802"/>
            <a:ext cx="2252416" cy="1815882"/>
          </a:xfrm>
          <a:prstGeom prst="rect">
            <a:avLst/>
          </a:prstGeom>
        </p:spPr>
        <p:txBody>
          <a:bodyPr wrap="square">
            <a:spAutoFit/>
          </a:bodyPr>
          <a:lstStyle/>
          <a:p>
            <a:pPr algn="ctr"/>
            <a:r>
              <a:rPr lang="en-US" sz="2800" dirty="0">
                <a:solidFill>
                  <a:srgbClr val="583F34"/>
                </a:solidFill>
              </a:rPr>
              <a:t>No </a:t>
            </a:r>
            <a:r>
              <a:rPr lang="en-US" sz="2800" dirty="0" smtClean="0">
                <a:solidFill>
                  <a:srgbClr val="583F34"/>
                </a:solidFill>
              </a:rPr>
              <a:t>predation scenario (no wolves eating moose)</a:t>
            </a:r>
            <a:endParaRPr lang="en-US" sz="2800" dirty="0">
              <a:solidFill>
                <a:srgbClr val="583F34"/>
              </a:solidFill>
            </a:endParaRPr>
          </a:p>
        </p:txBody>
      </p:sp>
      <p:sp>
        <p:nvSpPr>
          <p:cNvPr id="2" name="TextBox 1"/>
          <p:cNvSpPr txBox="1"/>
          <p:nvPr/>
        </p:nvSpPr>
        <p:spPr>
          <a:xfrm>
            <a:off x="410403" y="3511296"/>
            <a:ext cx="2252416" cy="2031325"/>
          </a:xfrm>
          <a:prstGeom prst="rect">
            <a:avLst/>
          </a:prstGeom>
          <a:noFill/>
        </p:spPr>
        <p:txBody>
          <a:bodyPr wrap="square" rtlCol="0">
            <a:spAutoFit/>
          </a:bodyPr>
          <a:lstStyle/>
          <a:p>
            <a:r>
              <a:rPr lang="en-US" dirty="0" smtClean="0"/>
              <a:t>The more green on the map, the more vegetation (available forage). The more brown or tan means less vegetation. Yellow is in between.</a:t>
            </a:r>
            <a:endParaRPr lang="en-US" dirty="0"/>
          </a:p>
        </p:txBody>
      </p:sp>
    </p:spTree>
    <p:extLst>
      <p:ext uri="{BB962C8B-B14F-4D97-AF65-F5344CB8AC3E}">
        <p14:creationId xmlns:p14="http://schemas.microsoft.com/office/powerpoint/2010/main" val="71004622"/>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16020" y="6285863"/>
            <a:ext cx="978144" cy="459302"/>
          </a:xfrm>
          <a:prstGeom prst="rect">
            <a:avLst/>
          </a:prstGeom>
        </p:spPr>
      </p:pic>
      <p:pic>
        <p:nvPicPr>
          <p:cNvPr id="7" name="Picture 6"/>
          <p:cNvPicPr>
            <a:picLocks noChangeAspect="1"/>
          </p:cNvPicPr>
          <p:nvPr/>
        </p:nvPicPr>
        <p:blipFill>
          <a:blip r:embed="rId4"/>
          <a:stretch>
            <a:fillRect/>
          </a:stretch>
        </p:blipFill>
        <p:spPr>
          <a:xfrm>
            <a:off x="3218688" y="288542"/>
            <a:ext cx="5058136" cy="5997321"/>
          </a:xfrm>
          <a:prstGeom prst="rect">
            <a:avLst/>
          </a:prstGeom>
        </p:spPr>
      </p:pic>
      <p:sp>
        <p:nvSpPr>
          <p:cNvPr id="9" name="Rectangle 8"/>
          <p:cNvSpPr/>
          <p:nvPr/>
        </p:nvSpPr>
        <p:spPr>
          <a:xfrm>
            <a:off x="501842" y="1073622"/>
            <a:ext cx="2863150" cy="1815882"/>
          </a:xfrm>
          <a:prstGeom prst="rect">
            <a:avLst/>
          </a:prstGeom>
        </p:spPr>
        <p:txBody>
          <a:bodyPr wrap="square">
            <a:spAutoFit/>
          </a:bodyPr>
          <a:lstStyle/>
          <a:p>
            <a:r>
              <a:rPr lang="en-US" sz="2800" dirty="0" smtClean="0">
                <a:solidFill>
                  <a:srgbClr val="583F34"/>
                </a:solidFill>
              </a:rPr>
              <a:t>Weak </a:t>
            </a:r>
            <a:r>
              <a:rPr lang="en-US" sz="2800" smtClean="0">
                <a:solidFill>
                  <a:srgbClr val="583F34"/>
                </a:solidFill>
              </a:rPr>
              <a:t>predation </a:t>
            </a:r>
            <a:r>
              <a:rPr lang="en-US" sz="2800">
                <a:solidFill>
                  <a:srgbClr val="583F34"/>
                </a:solidFill>
              </a:rPr>
              <a:t>scenario (</a:t>
            </a:r>
            <a:r>
              <a:rPr lang="en-US" sz="2800" smtClean="0">
                <a:solidFill>
                  <a:srgbClr val="583F34"/>
                </a:solidFill>
              </a:rPr>
              <a:t>few wolves </a:t>
            </a:r>
            <a:r>
              <a:rPr lang="en-US" sz="2800">
                <a:solidFill>
                  <a:srgbClr val="583F34"/>
                </a:solidFill>
              </a:rPr>
              <a:t>eating moose</a:t>
            </a:r>
            <a:r>
              <a:rPr lang="en-US" sz="2800" smtClean="0">
                <a:solidFill>
                  <a:srgbClr val="583F34"/>
                </a:solidFill>
              </a:rPr>
              <a:t>)</a:t>
            </a:r>
            <a:endParaRPr lang="en-US" sz="2800">
              <a:solidFill>
                <a:srgbClr val="583F34"/>
              </a:solidFill>
            </a:endParaRPr>
          </a:p>
        </p:txBody>
      </p:sp>
      <p:sp>
        <p:nvSpPr>
          <p:cNvPr id="6" name="TextBox 5"/>
          <p:cNvSpPr txBox="1"/>
          <p:nvPr/>
        </p:nvSpPr>
        <p:spPr>
          <a:xfrm>
            <a:off x="501842" y="2889504"/>
            <a:ext cx="2252416" cy="2031325"/>
          </a:xfrm>
          <a:prstGeom prst="rect">
            <a:avLst/>
          </a:prstGeom>
          <a:noFill/>
        </p:spPr>
        <p:txBody>
          <a:bodyPr wrap="square" rtlCol="0">
            <a:spAutoFit/>
          </a:bodyPr>
          <a:lstStyle/>
          <a:p>
            <a:r>
              <a:rPr lang="en-US" dirty="0" smtClean="0"/>
              <a:t>The more green on the map, the more vegetation (available forage). The more brown or tan means less vegetation. Yellow is in between.</a:t>
            </a:r>
            <a:endParaRPr lang="en-US" dirty="0"/>
          </a:p>
        </p:txBody>
      </p:sp>
    </p:spTree>
    <p:extLst>
      <p:ext uri="{BB962C8B-B14F-4D97-AF65-F5344CB8AC3E}">
        <p14:creationId xmlns:p14="http://schemas.microsoft.com/office/powerpoint/2010/main" val="1988186748"/>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16020" y="6285863"/>
            <a:ext cx="978144" cy="459302"/>
          </a:xfrm>
          <a:prstGeom prst="rect">
            <a:avLst/>
          </a:prstGeom>
        </p:spPr>
      </p:pic>
      <p:pic>
        <p:nvPicPr>
          <p:cNvPr id="2" name="Picture 1"/>
          <p:cNvPicPr>
            <a:picLocks noChangeAspect="1"/>
          </p:cNvPicPr>
          <p:nvPr/>
        </p:nvPicPr>
        <p:blipFill>
          <a:blip r:embed="rId4"/>
          <a:stretch>
            <a:fillRect/>
          </a:stretch>
        </p:blipFill>
        <p:spPr>
          <a:xfrm>
            <a:off x="2944368" y="457065"/>
            <a:ext cx="5318277" cy="6058449"/>
          </a:xfrm>
          <a:prstGeom prst="rect">
            <a:avLst/>
          </a:prstGeom>
        </p:spPr>
      </p:pic>
      <p:sp>
        <p:nvSpPr>
          <p:cNvPr id="9" name="Rectangle 8"/>
          <p:cNvSpPr/>
          <p:nvPr/>
        </p:nvSpPr>
        <p:spPr>
          <a:xfrm>
            <a:off x="501842" y="1040058"/>
            <a:ext cx="2844862" cy="1815882"/>
          </a:xfrm>
          <a:prstGeom prst="rect">
            <a:avLst/>
          </a:prstGeom>
        </p:spPr>
        <p:txBody>
          <a:bodyPr wrap="square">
            <a:spAutoFit/>
          </a:bodyPr>
          <a:lstStyle/>
          <a:p>
            <a:r>
              <a:rPr lang="en-US" sz="2800" dirty="0" smtClean="0">
                <a:solidFill>
                  <a:srgbClr val="583F34"/>
                </a:solidFill>
              </a:rPr>
              <a:t>High predation scenario (healthy </a:t>
            </a:r>
            <a:r>
              <a:rPr lang="en-US" sz="2800" smtClean="0">
                <a:solidFill>
                  <a:srgbClr val="583F34"/>
                </a:solidFill>
              </a:rPr>
              <a:t>wolf population eating moose)</a:t>
            </a:r>
            <a:endParaRPr lang="en-US" sz="2800" dirty="0">
              <a:solidFill>
                <a:srgbClr val="583F34"/>
              </a:solidFill>
            </a:endParaRPr>
          </a:p>
        </p:txBody>
      </p:sp>
      <p:sp>
        <p:nvSpPr>
          <p:cNvPr id="6" name="TextBox 5"/>
          <p:cNvSpPr txBox="1"/>
          <p:nvPr/>
        </p:nvSpPr>
        <p:spPr>
          <a:xfrm>
            <a:off x="501842" y="3236976"/>
            <a:ext cx="2252416" cy="2031325"/>
          </a:xfrm>
          <a:prstGeom prst="rect">
            <a:avLst/>
          </a:prstGeom>
          <a:noFill/>
        </p:spPr>
        <p:txBody>
          <a:bodyPr wrap="square" rtlCol="0">
            <a:spAutoFit/>
          </a:bodyPr>
          <a:lstStyle/>
          <a:p>
            <a:r>
              <a:rPr lang="en-US" dirty="0" smtClean="0"/>
              <a:t>The more green on the map, the more vegetation (available forage). The more brown or tan means less vegetation. Yellow is in between.</a:t>
            </a:r>
            <a:endParaRPr lang="en-US" dirty="0"/>
          </a:p>
        </p:txBody>
      </p:sp>
    </p:spTree>
    <p:extLst>
      <p:ext uri="{BB962C8B-B14F-4D97-AF65-F5344CB8AC3E}">
        <p14:creationId xmlns:p14="http://schemas.microsoft.com/office/powerpoint/2010/main" val="465693764"/>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00738"/>
          </a:xfrm>
        </p:spPr>
        <p:txBody>
          <a:bodyPr>
            <a:noAutofit/>
          </a:bodyPr>
          <a:lstStyle/>
          <a:p>
            <a:r>
              <a:rPr lang="en-US" sz="3600" dirty="0" smtClean="0">
                <a:solidFill>
                  <a:srgbClr val="583F34"/>
                </a:solidFill>
              </a:rPr>
              <a:t>Bringing it all together</a:t>
            </a:r>
            <a:endParaRPr lang="en-US" sz="3600" dirty="0">
              <a:solidFill>
                <a:srgbClr val="583F34"/>
              </a:solidFill>
            </a:endParaRPr>
          </a:p>
        </p:txBody>
      </p:sp>
      <p:sp>
        <p:nvSpPr>
          <p:cNvPr id="3" name="Content Placeholder 2"/>
          <p:cNvSpPr>
            <a:spLocks noGrp="1"/>
          </p:cNvSpPr>
          <p:nvPr>
            <p:ph idx="1"/>
          </p:nvPr>
        </p:nvSpPr>
        <p:spPr>
          <a:xfrm>
            <a:off x="876117" y="1141926"/>
            <a:ext cx="7956987" cy="2814406"/>
          </a:xfrm>
        </p:spPr>
        <p:txBody>
          <a:bodyPr>
            <a:normAutofit/>
          </a:bodyPr>
          <a:lstStyle/>
          <a:p>
            <a:pPr>
              <a:spcAft>
                <a:spcPts val="1800"/>
              </a:spcAft>
            </a:pPr>
            <a:r>
              <a:rPr lang="en-US" sz="2800" dirty="0" smtClean="0">
                <a:solidFill>
                  <a:srgbClr val="5FAF29"/>
                </a:solidFill>
              </a:rPr>
              <a:t>Based on our understanding of matter cycles, interdependence of organisms, and the data we just examined, what might eventually happen to the moose if the wolf population does not recover? </a:t>
            </a:r>
            <a:endParaRPr lang="en-US" sz="2800" dirty="0">
              <a:solidFill>
                <a:srgbClr val="5FAF29"/>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16020" y="6285863"/>
            <a:ext cx="978144" cy="459302"/>
          </a:xfrm>
          <a:prstGeom prst="rect">
            <a:avLst/>
          </a:prstGeom>
        </p:spPr>
      </p:pic>
      <p:pic>
        <p:nvPicPr>
          <p:cNvPr id="7" name="pasted-image.pdf"/>
          <p:cNvPicPr>
            <a:picLocks noChangeAspect="1"/>
          </p:cNvPicPr>
          <p:nvPr/>
        </p:nvPicPr>
        <p:blipFill>
          <a:blip r:embed="rId4">
            <a:duotone>
              <a:schemeClr val="accent3">
                <a:shade val="45000"/>
                <a:satMod val="135000"/>
              </a:schemeClr>
              <a:prstClr val="white"/>
            </a:duotone>
            <a:extLst/>
          </a:blip>
          <a:stretch>
            <a:fillRect/>
          </a:stretch>
        </p:blipFill>
        <p:spPr>
          <a:xfrm>
            <a:off x="329183" y="3538140"/>
            <a:ext cx="546933" cy="551424"/>
          </a:xfrm>
          <a:prstGeom prst="rect">
            <a:avLst/>
          </a:prstGeom>
          <a:ln w="12700">
            <a:miter lim="400000"/>
          </a:ln>
        </p:spPr>
      </p:pic>
      <p:sp>
        <p:nvSpPr>
          <p:cNvPr id="8" name="TextBox 7"/>
          <p:cNvSpPr txBox="1"/>
          <p:nvPr/>
        </p:nvSpPr>
        <p:spPr>
          <a:xfrm>
            <a:off x="953531" y="5147255"/>
            <a:ext cx="6859707" cy="892552"/>
          </a:xfrm>
          <a:prstGeom prst="rect">
            <a:avLst/>
          </a:prstGeom>
          <a:noFill/>
        </p:spPr>
        <p:txBody>
          <a:bodyPr wrap="square" rtlCol="0">
            <a:spAutoFit/>
          </a:bodyPr>
          <a:lstStyle/>
          <a:p>
            <a:r>
              <a:rPr lang="en-US" sz="2600" dirty="0" smtClean="0">
                <a:solidFill>
                  <a:srgbClr val="5FAF29"/>
                </a:solidFill>
              </a:rPr>
              <a:t>Write down your explanation or understanding of </a:t>
            </a:r>
            <a:r>
              <a:rPr lang="en-US" sz="2600" b="1" dirty="0" smtClean="0">
                <a:solidFill>
                  <a:srgbClr val="5FAF29"/>
                </a:solidFill>
              </a:rPr>
              <a:t>carrying capacity </a:t>
            </a:r>
            <a:r>
              <a:rPr lang="en-US" sz="2600" dirty="0" smtClean="0">
                <a:solidFill>
                  <a:srgbClr val="5FAF29"/>
                </a:solidFill>
              </a:rPr>
              <a:t>in Box K of your Doodle Sheet.</a:t>
            </a:r>
            <a:endParaRPr lang="en-US" sz="2600" dirty="0">
              <a:solidFill>
                <a:srgbClr val="5FAF29"/>
              </a:solidFill>
            </a:endParaRPr>
          </a:p>
        </p:txBody>
      </p:sp>
      <p:sp>
        <p:nvSpPr>
          <p:cNvPr id="9" name="TextBox 8"/>
          <p:cNvSpPr txBox="1"/>
          <p:nvPr/>
        </p:nvSpPr>
        <p:spPr>
          <a:xfrm>
            <a:off x="893754" y="2949436"/>
            <a:ext cx="8049593" cy="2169825"/>
          </a:xfrm>
          <a:prstGeom prst="rect">
            <a:avLst/>
          </a:prstGeom>
          <a:noFill/>
        </p:spPr>
        <p:txBody>
          <a:bodyPr wrap="square" rtlCol="0">
            <a:spAutoFit/>
          </a:bodyPr>
          <a:lstStyle/>
          <a:p>
            <a:pPr marL="234950" indent="-234950">
              <a:buFont typeface="Arial" charset="0"/>
              <a:buChar char="•"/>
            </a:pPr>
            <a:r>
              <a:rPr lang="en-US" sz="3100" dirty="0">
                <a:solidFill>
                  <a:srgbClr val="5FAF29"/>
                </a:solidFill>
              </a:rPr>
              <a:t>This is related to the idea of </a:t>
            </a:r>
            <a:r>
              <a:rPr lang="en-US" sz="3100" b="1" i="1" dirty="0">
                <a:solidFill>
                  <a:srgbClr val="5FAF29"/>
                </a:solidFill>
              </a:rPr>
              <a:t>carrying capacity</a:t>
            </a:r>
            <a:r>
              <a:rPr lang="en-US" sz="3100" i="1" dirty="0">
                <a:solidFill>
                  <a:srgbClr val="5FAF29"/>
                </a:solidFill>
              </a:rPr>
              <a:t>.</a:t>
            </a:r>
          </a:p>
          <a:p>
            <a:pPr lvl="1"/>
            <a:r>
              <a:rPr lang="en-US" sz="2600" dirty="0">
                <a:solidFill>
                  <a:srgbClr val="5FAF29"/>
                </a:solidFill>
              </a:rPr>
              <a:t>If enough matter exists in an ecosystem, a population could survive indefinitely</a:t>
            </a:r>
            <a:r>
              <a:rPr lang="en-US" sz="2600" dirty="0" smtClean="0">
                <a:solidFill>
                  <a:srgbClr val="5FAF29"/>
                </a:solidFill>
              </a:rPr>
              <a:t>. According to the data you just examined, which scenario keeps the moose on Isle Royale within the carrying capacity of the island?  </a:t>
            </a:r>
            <a:endParaRPr lang="en-US" sz="2600" dirty="0">
              <a:solidFill>
                <a:srgbClr val="5FAF29"/>
              </a:solidFill>
            </a:endParaRPr>
          </a:p>
        </p:txBody>
      </p:sp>
    </p:spTree>
    <p:extLst>
      <p:ext uri="{BB962C8B-B14F-4D97-AF65-F5344CB8AC3E}">
        <p14:creationId xmlns:p14="http://schemas.microsoft.com/office/powerpoint/2010/main" val="86083916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solidFill>
                  <a:srgbClr val="583F34"/>
                </a:solidFill>
              </a:rPr>
              <a:t>Let’s go back to our initial model</a:t>
            </a:r>
            <a:r>
              <a:rPr lang="mr-IN" sz="3600" dirty="0" smtClean="0">
                <a:solidFill>
                  <a:srgbClr val="583F34"/>
                </a:solidFill>
              </a:rPr>
              <a:t>…</a:t>
            </a:r>
            <a:endParaRPr lang="en-US" sz="3600" dirty="0">
              <a:solidFill>
                <a:srgbClr val="583F34"/>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16020" y="6294330"/>
            <a:ext cx="978144" cy="459302"/>
          </a:xfrm>
          <a:prstGeom prst="rect">
            <a:avLst/>
          </a:prstGeom>
        </p:spPr>
      </p:pic>
      <p:sp>
        <p:nvSpPr>
          <p:cNvPr id="5" name="Content Placeholder 2"/>
          <p:cNvSpPr>
            <a:spLocks noGrp="1"/>
          </p:cNvSpPr>
          <p:nvPr>
            <p:ph idx="1"/>
          </p:nvPr>
        </p:nvSpPr>
        <p:spPr>
          <a:xfrm>
            <a:off x="457200" y="1801906"/>
            <a:ext cx="8229600" cy="4492423"/>
          </a:xfrm>
        </p:spPr>
        <p:txBody>
          <a:bodyPr>
            <a:normAutofit/>
          </a:bodyPr>
          <a:lstStyle/>
          <a:p>
            <a:pPr defTabSz="914400">
              <a:spcBef>
                <a:spcPts val="0"/>
              </a:spcBef>
            </a:pPr>
            <a:r>
              <a:rPr lang="en-US" dirty="0" smtClean="0">
                <a:solidFill>
                  <a:srgbClr val="5FAF29"/>
                </a:solidFill>
                <a:ea typeface="Helvetica Light" charset="0"/>
                <a:cs typeface="Helvetica Light" charset="0"/>
              </a:rPr>
              <a:t>[Insert revised model here]</a:t>
            </a:r>
          </a:p>
          <a:p>
            <a:pPr defTabSz="914400">
              <a:spcBef>
                <a:spcPts val="0"/>
              </a:spcBef>
            </a:pPr>
            <a:endParaRPr lang="en-US" dirty="0" smtClean="0">
              <a:solidFill>
                <a:srgbClr val="5FAF29"/>
              </a:solidFill>
              <a:ea typeface="Helvetica Light" charset="0"/>
              <a:cs typeface="Helvetica Light" charset="0"/>
            </a:endParaRPr>
          </a:p>
        </p:txBody>
      </p:sp>
    </p:spTree>
    <p:extLst>
      <p:ext uri="{BB962C8B-B14F-4D97-AF65-F5344CB8AC3E}">
        <p14:creationId xmlns:p14="http://schemas.microsoft.com/office/powerpoint/2010/main" val="98794137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Shape 177"/>
          <p:cNvSpPr>
            <a:spLocks noGrp="1"/>
          </p:cNvSpPr>
          <p:nvPr>
            <p:ph type="title"/>
          </p:nvPr>
        </p:nvSpPr>
        <p:spPr>
          <a:xfrm>
            <a:off x="87703" y="70484"/>
            <a:ext cx="8932875" cy="469628"/>
          </a:xfrm>
          <a:prstGeom prst="rect">
            <a:avLst/>
          </a:prstGeom>
        </p:spPr>
        <p:txBody>
          <a:bodyPr>
            <a:normAutofit/>
          </a:bodyPr>
          <a:lstStyle>
            <a:lvl1pPr>
              <a:defRPr sz="3400"/>
            </a:lvl1pPr>
          </a:lstStyle>
          <a:p>
            <a:r>
              <a:rPr lang="en-US" sz="2400" dirty="0" smtClean="0">
                <a:solidFill>
                  <a:schemeClr val="bg1"/>
                </a:solidFill>
              </a:rPr>
              <a:t>LS04 </a:t>
            </a:r>
            <a:r>
              <a:rPr lang="en-US" sz="2400" dirty="0">
                <a:solidFill>
                  <a:schemeClr val="bg1"/>
                </a:solidFill>
              </a:rPr>
              <a:t>Teacher Resource: </a:t>
            </a:r>
            <a:r>
              <a:rPr lang="en-US" sz="2400" dirty="0">
                <a:solidFill>
                  <a:schemeClr val="bg1"/>
                </a:solidFill>
                <a:latin typeface="Arial" panose="020B0604020202020204" pitchFamily="34" charset="0"/>
                <a:cs typeface="Arial" panose="020B0604020202020204" pitchFamily="34" charset="0"/>
              </a:rPr>
              <a:t>Learning Segment Wrap-Up</a:t>
            </a:r>
            <a:endParaRPr sz="2400" dirty="0"/>
          </a:p>
        </p:txBody>
      </p:sp>
      <p:sp>
        <p:nvSpPr>
          <p:cNvPr id="6" name="Slide Number Placeholder 3"/>
          <p:cNvSpPr>
            <a:spLocks noGrp="1"/>
          </p:cNvSpPr>
          <p:nvPr>
            <p:ph type="sldNum" sz="quarter" idx="4294967295"/>
          </p:nvPr>
        </p:nvSpPr>
        <p:spPr>
          <a:xfrm>
            <a:off x="6457950" y="6356351"/>
            <a:ext cx="2057400"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8788DFF-D2C0-C240-B392-B5E1E1797469}" type="slidenum">
              <a:rPr kumimoji="0" lang="en-US"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35</a:t>
            </a:fld>
            <a:endParaRPr kumimoji="0" lang="en-US"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12" name="Content Placeholder 2"/>
          <p:cNvSpPr txBox="1">
            <a:spLocks/>
          </p:cNvSpPr>
          <p:nvPr/>
        </p:nvSpPr>
        <p:spPr>
          <a:xfrm>
            <a:off x="310896" y="3989715"/>
            <a:ext cx="8503919" cy="2264719"/>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127000" lvl="1" indent="0">
              <a:spcBef>
                <a:spcPts val="0"/>
              </a:spcBef>
              <a:spcAft>
                <a:spcPts val="600"/>
              </a:spcAft>
              <a:buNone/>
            </a:pPr>
            <a:r>
              <a:rPr lang="en-US" sz="2000" b="1" dirty="0">
                <a:solidFill>
                  <a:srgbClr val="5FAF29"/>
                </a:solidFill>
                <a:latin typeface="Arial" panose="020B0604020202020204" pitchFamily="34" charset="0"/>
                <a:cs typeface="Arial" panose="020B0604020202020204" pitchFamily="34" charset="0"/>
              </a:rPr>
              <a:t>What did we learn? </a:t>
            </a:r>
            <a:r>
              <a:rPr lang="en-US" sz="2000" dirty="0">
                <a:solidFill>
                  <a:srgbClr val="5FAF29"/>
                </a:solidFill>
              </a:rPr>
              <a:t>Organisms within an ecosystem rely upon this movement (cycling) of matter in order to survive. If there is a disruption in the cycle–an organism in the ecosystem is removed, for example–then that could cause a population of organisms to either increase or decrease, depending upon matter (food) availability. If the population increases, they could reach their carrying capacity, eventually causing the population size to decrease.</a:t>
            </a:r>
            <a:endParaRPr lang="en-US" sz="2000" dirty="0">
              <a:solidFill>
                <a:srgbClr val="256800"/>
              </a:solidFill>
            </a:endParaRPr>
          </a:p>
        </p:txBody>
      </p:sp>
      <p:grpSp>
        <p:nvGrpSpPr>
          <p:cNvPr id="13" name="Group 12"/>
          <p:cNvGrpSpPr/>
          <p:nvPr/>
        </p:nvGrpSpPr>
        <p:grpSpPr>
          <a:xfrm>
            <a:off x="2710866" y="810405"/>
            <a:ext cx="3747084" cy="3048533"/>
            <a:chOff x="2509706" y="936769"/>
            <a:chExt cx="3747084" cy="3048533"/>
          </a:xfrm>
        </p:grpSpPr>
        <p:grpSp>
          <p:nvGrpSpPr>
            <p:cNvPr id="14" name="Group 13"/>
            <p:cNvGrpSpPr/>
            <p:nvPr/>
          </p:nvGrpSpPr>
          <p:grpSpPr>
            <a:xfrm>
              <a:off x="2509706" y="1409784"/>
              <a:ext cx="3747084" cy="2575518"/>
              <a:chOff x="2509706" y="1409784"/>
              <a:chExt cx="3747084" cy="2575518"/>
            </a:xfrm>
          </p:grpSpPr>
          <p:sp>
            <p:nvSpPr>
              <p:cNvPr id="23" name="Isosceles Triangle 26"/>
              <p:cNvSpPr/>
              <p:nvPr/>
            </p:nvSpPr>
            <p:spPr>
              <a:xfrm>
                <a:off x="3011648" y="1409784"/>
                <a:ext cx="2743200" cy="2364828"/>
              </a:xfrm>
              <a:prstGeom prst="triangle">
                <a:avLst/>
              </a:prstGeom>
              <a:noFill/>
              <a:ln w="31750">
                <a:solidFill>
                  <a:srgbClr val="5FAF29"/>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4" name="TextBox 23"/>
              <p:cNvSpPr txBox="1"/>
              <p:nvPr/>
            </p:nvSpPr>
            <p:spPr>
              <a:xfrm>
                <a:off x="2509706" y="3523637"/>
                <a:ext cx="469784"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5FAF29"/>
                    </a:solidFill>
                    <a:effectLst/>
                    <a:uLnTx/>
                    <a:uFillTx/>
                    <a:latin typeface="Arial" panose="020B0604020202020204" pitchFamily="34" charset="0"/>
                    <a:ea typeface="+mn-ea"/>
                    <a:cs typeface="Arial" panose="020B0604020202020204" pitchFamily="34" charset="0"/>
                  </a:rPr>
                  <a:t>P</a:t>
                </a:r>
              </a:p>
            </p:txBody>
          </p:sp>
          <p:sp>
            <p:nvSpPr>
              <p:cNvPr id="25" name="TextBox 24"/>
              <p:cNvSpPr txBox="1"/>
              <p:nvPr/>
            </p:nvSpPr>
            <p:spPr>
              <a:xfrm>
                <a:off x="5787006" y="3523637"/>
                <a:ext cx="469784"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5FAF29"/>
                    </a:solidFill>
                    <a:effectLst/>
                    <a:uLnTx/>
                    <a:uFillTx/>
                    <a:latin typeface="Arial" panose="020B0604020202020204" pitchFamily="34" charset="0"/>
                    <a:ea typeface="+mn-ea"/>
                    <a:cs typeface="Arial" panose="020B0604020202020204" pitchFamily="34" charset="0"/>
                  </a:rPr>
                  <a:t>Q</a:t>
                </a:r>
              </a:p>
            </p:txBody>
          </p:sp>
        </p:grpSp>
        <p:sp>
          <p:nvSpPr>
            <p:cNvPr id="22" name="TextBox 21"/>
            <p:cNvSpPr txBox="1"/>
            <p:nvPr/>
          </p:nvSpPr>
          <p:spPr>
            <a:xfrm>
              <a:off x="4173523" y="936769"/>
              <a:ext cx="469784"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5FAF29"/>
                  </a:solidFill>
                  <a:effectLst/>
                  <a:uLnTx/>
                  <a:uFillTx/>
                  <a:latin typeface="Arial" panose="020B0604020202020204" pitchFamily="34" charset="0"/>
                  <a:ea typeface="+mn-ea"/>
                  <a:cs typeface="Arial" panose="020B0604020202020204" pitchFamily="34" charset="0"/>
                </a:rPr>
                <a:t>M</a:t>
              </a:r>
            </a:p>
          </p:txBody>
        </p:sp>
      </p:grpSp>
      <p:cxnSp>
        <p:nvCxnSpPr>
          <p:cNvPr id="15" name="Straight Arrow Connector 14"/>
          <p:cNvCxnSpPr>
            <a:cxnSpLocks/>
          </p:cNvCxnSpPr>
          <p:nvPr/>
        </p:nvCxnSpPr>
        <p:spPr>
          <a:xfrm flipH="1">
            <a:off x="3180650" y="1317547"/>
            <a:ext cx="1194034" cy="2079726"/>
          </a:xfrm>
          <a:prstGeom prst="straightConnector1">
            <a:avLst/>
          </a:prstGeom>
          <a:ln w="57150">
            <a:solidFill>
              <a:srgbClr val="5FAF29"/>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57301198"/>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Shape 177"/>
          <p:cNvSpPr>
            <a:spLocks noGrp="1"/>
          </p:cNvSpPr>
          <p:nvPr>
            <p:ph type="title"/>
          </p:nvPr>
        </p:nvSpPr>
        <p:spPr>
          <a:xfrm>
            <a:off x="87703" y="70484"/>
            <a:ext cx="8932875" cy="469628"/>
          </a:xfrm>
          <a:prstGeom prst="rect">
            <a:avLst/>
          </a:prstGeom>
        </p:spPr>
        <p:txBody>
          <a:bodyPr>
            <a:normAutofit/>
          </a:bodyPr>
          <a:lstStyle>
            <a:lvl1pPr>
              <a:defRPr sz="3400"/>
            </a:lvl1pPr>
          </a:lstStyle>
          <a:p>
            <a:r>
              <a:rPr lang="en-US" sz="2400" dirty="0" smtClean="0">
                <a:solidFill>
                  <a:schemeClr val="bg1"/>
                </a:solidFill>
              </a:rPr>
              <a:t>LS04 </a:t>
            </a:r>
            <a:r>
              <a:rPr lang="en-US" sz="2400" dirty="0">
                <a:solidFill>
                  <a:schemeClr val="bg1"/>
                </a:solidFill>
              </a:rPr>
              <a:t>Teacher Resource: Learning Segment Description</a:t>
            </a:r>
            <a:endParaRPr sz="2400" dirty="0"/>
          </a:p>
        </p:txBody>
      </p:sp>
      <p:sp>
        <p:nvSpPr>
          <p:cNvPr id="14" name="Content Placeholder 2"/>
          <p:cNvSpPr txBox="1">
            <a:spLocks/>
          </p:cNvSpPr>
          <p:nvPr/>
        </p:nvSpPr>
        <p:spPr>
          <a:xfrm>
            <a:off x="457200" y="4062208"/>
            <a:ext cx="8384876" cy="1895469"/>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0"/>
              </a:spcBef>
              <a:spcAft>
                <a:spcPts val="600"/>
              </a:spcAft>
              <a:buFont typeface="Arial"/>
              <a:buNone/>
            </a:pPr>
            <a:r>
              <a:rPr lang="en-US" sz="2000" b="1" dirty="0">
                <a:solidFill>
                  <a:srgbClr val="5FAF29"/>
                </a:solidFill>
                <a:latin typeface="Arial" panose="020B0604020202020204" pitchFamily="34" charset="0"/>
                <a:cs typeface="Arial" panose="020B0604020202020204" pitchFamily="34" charset="0"/>
                <a:sym typeface="Wingdings" panose="05000000000000000000" pitchFamily="2" charset="2"/>
              </a:rPr>
              <a:t>P</a:t>
            </a:r>
            <a:r>
              <a:rPr lang="en-US" sz="2000" b="1" dirty="0" smtClean="0">
                <a:solidFill>
                  <a:srgbClr val="5FAF29"/>
                </a:solidFill>
                <a:latin typeface="Arial" panose="020B0604020202020204" pitchFamily="34" charset="0"/>
                <a:cs typeface="Arial" panose="020B0604020202020204" pitchFamily="34" charset="0"/>
                <a:sym typeface="Wingdings" panose="05000000000000000000" pitchFamily="2" charset="2"/>
              </a:rPr>
              <a:t></a:t>
            </a:r>
            <a:r>
              <a:rPr lang="en-US" sz="2000" b="1" dirty="0" smtClean="0">
                <a:solidFill>
                  <a:srgbClr val="5FAF29"/>
                </a:solidFill>
                <a:latin typeface="Arial" panose="020B0604020202020204" pitchFamily="34" charset="0"/>
                <a:cs typeface="Arial" panose="020B0604020202020204" pitchFamily="34" charset="0"/>
              </a:rPr>
              <a:t>M : Students return to their original model and consider what their understanding means for the Earth and not an idealized ecosystem.  </a:t>
            </a:r>
            <a:r>
              <a:rPr lang="en-US" sz="2000" dirty="0" smtClean="0">
                <a:solidFill>
                  <a:srgbClr val="5FAF29"/>
                </a:solidFill>
                <a:latin typeface="Arial" panose="020B0604020202020204" pitchFamily="34" charset="0"/>
                <a:cs typeface="Arial" panose="020B0604020202020204" pitchFamily="34" charset="0"/>
              </a:rPr>
              <a:t/>
            </a:r>
            <a:br>
              <a:rPr lang="en-US" sz="2000" dirty="0" smtClean="0">
                <a:solidFill>
                  <a:srgbClr val="5FAF29"/>
                </a:solidFill>
                <a:latin typeface="Arial" panose="020B0604020202020204" pitchFamily="34" charset="0"/>
                <a:cs typeface="Arial" panose="020B0604020202020204" pitchFamily="34" charset="0"/>
              </a:rPr>
            </a:br>
            <a:r>
              <a:rPr lang="en-US" sz="2000" dirty="0" smtClean="0">
                <a:solidFill>
                  <a:srgbClr val="5FAF29"/>
                </a:solidFill>
                <a:latin typeface="Arial" panose="020B0604020202020204" pitchFamily="34" charset="0"/>
                <a:cs typeface="Arial" panose="020B0604020202020204" pitchFamily="34" charset="0"/>
              </a:rPr>
              <a:t>Students have been exploring a simple, small ecosphere, and have generated ideas about how the organisms inside can survive, but what does this have to do with larger ecosystems? </a:t>
            </a:r>
            <a:endParaRPr lang="en-US" sz="2000" dirty="0">
              <a:solidFill>
                <a:srgbClr val="5FAF29"/>
              </a:solidFill>
              <a:latin typeface="Arial" panose="020B0604020202020204" pitchFamily="34" charset="0"/>
              <a:cs typeface="Arial" panose="020B0604020202020204" pitchFamily="34" charset="0"/>
            </a:endParaRPr>
          </a:p>
        </p:txBody>
      </p:sp>
      <p:grpSp>
        <p:nvGrpSpPr>
          <p:cNvPr id="24" name="Group 23"/>
          <p:cNvGrpSpPr/>
          <p:nvPr/>
        </p:nvGrpSpPr>
        <p:grpSpPr>
          <a:xfrm>
            <a:off x="2710866" y="810405"/>
            <a:ext cx="3747084" cy="3048533"/>
            <a:chOff x="2509706" y="936769"/>
            <a:chExt cx="3747084" cy="3048533"/>
          </a:xfrm>
        </p:grpSpPr>
        <p:grpSp>
          <p:nvGrpSpPr>
            <p:cNvPr id="25" name="Group 24"/>
            <p:cNvGrpSpPr/>
            <p:nvPr/>
          </p:nvGrpSpPr>
          <p:grpSpPr>
            <a:xfrm>
              <a:off x="2509706" y="1409784"/>
              <a:ext cx="3747084" cy="2575518"/>
              <a:chOff x="2509706" y="1409784"/>
              <a:chExt cx="3747084" cy="2575518"/>
            </a:xfrm>
          </p:grpSpPr>
          <p:sp>
            <p:nvSpPr>
              <p:cNvPr id="27" name="Isosceles Triangle 26"/>
              <p:cNvSpPr/>
              <p:nvPr/>
            </p:nvSpPr>
            <p:spPr>
              <a:xfrm>
                <a:off x="3011648" y="1409784"/>
                <a:ext cx="2743200" cy="2364828"/>
              </a:xfrm>
              <a:prstGeom prst="triangle">
                <a:avLst/>
              </a:prstGeom>
              <a:noFill/>
              <a:ln w="31750">
                <a:solidFill>
                  <a:srgbClr val="5FAF29"/>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8" name="TextBox 27"/>
              <p:cNvSpPr txBox="1"/>
              <p:nvPr/>
            </p:nvSpPr>
            <p:spPr>
              <a:xfrm>
                <a:off x="2509706" y="3523637"/>
                <a:ext cx="469784"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5FAF29"/>
                    </a:solidFill>
                    <a:effectLst/>
                    <a:uLnTx/>
                    <a:uFillTx/>
                    <a:latin typeface="Arial" panose="020B0604020202020204" pitchFamily="34" charset="0"/>
                    <a:ea typeface="+mn-ea"/>
                    <a:cs typeface="Arial" panose="020B0604020202020204" pitchFamily="34" charset="0"/>
                  </a:rPr>
                  <a:t>P</a:t>
                </a:r>
              </a:p>
            </p:txBody>
          </p:sp>
          <p:sp>
            <p:nvSpPr>
              <p:cNvPr id="29" name="TextBox 28"/>
              <p:cNvSpPr txBox="1"/>
              <p:nvPr/>
            </p:nvSpPr>
            <p:spPr>
              <a:xfrm>
                <a:off x="5787006" y="3523637"/>
                <a:ext cx="469784"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5FAF29"/>
                    </a:solidFill>
                    <a:effectLst/>
                    <a:uLnTx/>
                    <a:uFillTx/>
                    <a:latin typeface="Arial" panose="020B0604020202020204" pitchFamily="34" charset="0"/>
                    <a:ea typeface="+mn-ea"/>
                    <a:cs typeface="Arial" panose="020B0604020202020204" pitchFamily="34" charset="0"/>
                  </a:rPr>
                  <a:t>Q</a:t>
                </a:r>
              </a:p>
            </p:txBody>
          </p:sp>
        </p:grpSp>
        <p:sp>
          <p:nvSpPr>
            <p:cNvPr id="26" name="TextBox 25"/>
            <p:cNvSpPr txBox="1"/>
            <p:nvPr/>
          </p:nvSpPr>
          <p:spPr>
            <a:xfrm>
              <a:off x="4173523" y="936769"/>
              <a:ext cx="469784"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5FAF29"/>
                  </a:solidFill>
                  <a:effectLst/>
                  <a:uLnTx/>
                  <a:uFillTx/>
                  <a:latin typeface="Arial" panose="020B0604020202020204" pitchFamily="34" charset="0"/>
                  <a:ea typeface="+mn-ea"/>
                  <a:cs typeface="Arial" panose="020B0604020202020204" pitchFamily="34" charset="0"/>
                </a:rPr>
                <a:t>M</a:t>
              </a:r>
            </a:p>
          </p:txBody>
        </p:sp>
      </p:grpSp>
      <p:sp>
        <p:nvSpPr>
          <p:cNvPr id="30" name="TextBox 29"/>
          <p:cNvSpPr txBox="1"/>
          <p:nvPr/>
        </p:nvSpPr>
        <p:spPr>
          <a:xfrm>
            <a:off x="587864" y="3587142"/>
            <a:ext cx="2241258"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5FAF29"/>
                </a:solidFill>
                <a:effectLst/>
                <a:uLnTx/>
                <a:uFillTx/>
                <a:latin typeface="Arial" panose="020B0604020202020204" pitchFamily="34" charset="0"/>
                <a:cs typeface="Arial" panose="020B0604020202020204" pitchFamily="34" charset="0"/>
              </a:rPr>
              <a:t>Time: 20 minutes</a:t>
            </a:r>
          </a:p>
        </p:txBody>
      </p:sp>
      <p:cxnSp>
        <p:nvCxnSpPr>
          <p:cNvPr id="31" name="Straight Arrow Connector 30"/>
          <p:cNvCxnSpPr>
            <a:cxnSpLocks/>
          </p:cNvCxnSpPr>
          <p:nvPr/>
        </p:nvCxnSpPr>
        <p:spPr>
          <a:xfrm flipV="1">
            <a:off x="3079376" y="1298534"/>
            <a:ext cx="1295307" cy="2098739"/>
          </a:xfrm>
          <a:prstGeom prst="straightConnector1">
            <a:avLst/>
          </a:prstGeom>
          <a:ln w="57150">
            <a:solidFill>
              <a:srgbClr val="5FAF29"/>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8199310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Shape 177"/>
          <p:cNvSpPr>
            <a:spLocks noGrp="1"/>
          </p:cNvSpPr>
          <p:nvPr>
            <p:ph type="title"/>
          </p:nvPr>
        </p:nvSpPr>
        <p:spPr>
          <a:xfrm>
            <a:off x="87703" y="70484"/>
            <a:ext cx="8932875" cy="469628"/>
          </a:xfrm>
          <a:prstGeom prst="rect">
            <a:avLst/>
          </a:prstGeom>
        </p:spPr>
        <p:txBody>
          <a:bodyPr>
            <a:normAutofit/>
          </a:bodyPr>
          <a:lstStyle>
            <a:lvl1pPr>
              <a:defRPr sz="3400"/>
            </a:lvl1pPr>
          </a:lstStyle>
          <a:p>
            <a:r>
              <a:rPr lang="en-US" sz="2400" dirty="0" smtClean="0">
                <a:solidFill>
                  <a:schemeClr val="bg1"/>
                </a:solidFill>
              </a:rPr>
              <a:t>LS04 </a:t>
            </a:r>
            <a:r>
              <a:rPr lang="en-US" sz="2400" dirty="0">
                <a:solidFill>
                  <a:schemeClr val="bg1"/>
                </a:solidFill>
              </a:rPr>
              <a:t>Teacher Resource: </a:t>
            </a:r>
            <a:r>
              <a:rPr lang="en-US" sz="2400" dirty="0" smtClean="0">
                <a:solidFill>
                  <a:schemeClr val="bg1"/>
                </a:solidFill>
              </a:rPr>
              <a:t>Materials and Resources</a:t>
            </a:r>
            <a:endParaRPr sz="2400" dirty="0"/>
          </a:p>
        </p:txBody>
      </p:sp>
      <p:sp>
        <p:nvSpPr>
          <p:cNvPr id="6" name="Slide Number Placeholder 3"/>
          <p:cNvSpPr>
            <a:spLocks noGrp="1"/>
          </p:cNvSpPr>
          <p:nvPr>
            <p:ph type="sldNum" sz="quarter" idx="4294967295"/>
          </p:nvPr>
        </p:nvSpPr>
        <p:spPr>
          <a:xfrm>
            <a:off x="6457950" y="6356351"/>
            <a:ext cx="2057400"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8788DFF-D2C0-C240-B392-B5E1E1797469}" type="slidenum">
              <a:rPr kumimoji="0" lang="en-US"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37</a:t>
            </a:fld>
            <a:endParaRPr kumimoji="0" lang="en-US"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15" name="Content Placeholder 2"/>
          <p:cNvSpPr txBox="1">
            <a:spLocks/>
          </p:cNvSpPr>
          <p:nvPr/>
        </p:nvSpPr>
        <p:spPr>
          <a:xfrm>
            <a:off x="439340" y="983209"/>
            <a:ext cx="8229600" cy="5373142"/>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2400" i="1" u="sng" dirty="0" smtClean="0">
                <a:solidFill>
                  <a:srgbClr val="5FAF29"/>
                </a:solidFill>
              </a:rPr>
              <a:t>You will need:</a:t>
            </a:r>
          </a:p>
          <a:p>
            <a:pPr marL="0" indent="0">
              <a:buNone/>
            </a:pPr>
            <a:r>
              <a:rPr lang="en-US" sz="2000" dirty="0">
                <a:solidFill>
                  <a:srgbClr val="5FAF29"/>
                </a:solidFill>
              </a:rPr>
              <a:t>MC Doodle Sheet </a:t>
            </a:r>
          </a:p>
          <a:p>
            <a:pPr marL="0" indent="0">
              <a:buNone/>
            </a:pPr>
            <a:endParaRPr lang="en-US" sz="2000" dirty="0">
              <a:solidFill>
                <a:srgbClr val="5FAF29"/>
              </a:solidFill>
              <a:latin typeface="Arial" panose="020B0604020202020204" pitchFamily="34" charset="0"/>
              <a:cs typeface="Arial" panose="020B0604020202020204" pitchFamily="34" charset="0"/>
            </a:endParaRPr>
          </a:p>
          <a:p>
            <a:pPr marL="0" indent="0">
              <a:buNone/>
            </a:pPr>
            <a:r>
              <a:rPr lang="en-US" sz="2000" dirty="0">
                <a:solidFill>
                  <a:srgbClr val="5FAF29"/>
                </a:solidFill>
                <a:latin typeface="Arial" charset="0"/>
                <a:ea typeface="Arial" charset="0"/>
                <a:cs typeface="Arial" charset="0"/>
              </a:rPr>
              <a:t>This slide presentation (contains both teacher and student slides).</a:t>
            </a:r>
          </a:p>
          <a:p>
            <a:pPr marL="0" indent="0">
              <a:buNone/>
            </a:pPr>
            <a:endParaRPr lang="en-US" sz="2000" dirty="0">
              <a:solidFill>
                <a:srgbClr val="5FAF29"/>
              </a:solidFill>
              <a:latin typeface="Arial" panose="020B0604020202020204" pitchFamily="34" charset="0"/>
              <a:cs typeface="Arial" panose="020B0604020202020204" pitchFamily="34" charset="0"/>
            </a:endParaRPr>
          </a:p>
          <a:p>
            <a:pPr marL="0" indent="0">
              <a:buFont typeface="Arial"/>
              <a:buNone/>
            </a:pPr>
            <a:endParaRPr lang="en-US" sz="2400" dirty="0" smtClean="0">
              <a:solidFill>
                <a:srgbClr val="5FAF29"/>
              </a:solidFill>
            </a:endParaRPr>
          </a:p>
        </p:txBody>
      </p:sp>
    </p:spTree>
    <p:extLst>
      <p:ext uri="{BB962C8B-B14F-4D97-AF65-F5344CB8AC3E}">
        <p14:creationId xmlns:p14="http://schemas.microsoft.com/office/powerpoint/2010/main" val="384578025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Shape 177"/>
          <p:cNvSpPr>
            <a:spLocks noGrp="1"/>
          </p:cNvSpPr>
          <p:nvPr>
            <p:ph type="title"/>
          </p:nvPr>
        </p:nvSpPr>
        <p:spPr>
          <a:xfrm>
            <a:off x="87703" y="70484"/>
            <a:ext cx="8932875" cy="469628"/>
          </a:xfrm>
          <a:prstGeom prst="rect">
            <a:avLst/>
          </a:prstGeom>
        </p:spPr>
        <p:txBody>
          <a:bodyPr>
            <a:normAutofit/>
          </a:bodyPr>
          <a:lstStyle>
            <a:lvl1pPr>
              <a:defRPr sz="3400"/>
            </a:lvl1pPr>
          </a:lstStyle>
          <a:p>
            <a:r>
              <a:rPr lang="en-US" sz="2400" dirty="0" smtClean="0">
                <a:solidFill>
                  <a:schemeClr val="bg1"/>
                </a:solidFill>
              </a:rPr>
              <a:t>LS04 </a:t>
            </a:r>
            <a:r>
              <a:rPr lang="en-US" sz="2400" dirty="0">
                <a:solidFill>
                  <a:schemeClr val="bg1"/>
                </a:solidFill>
              </a:rPr>
              <a:t>Teacher Resource: </a:t>
            </a:r>
            <a:r>
              <a:rPr lang="en-US" sz="2400" dirty="0" smtClean="0">
                <a:solidFill>
                  <a:schemeClr val="bg1"/>
                </a:solidFill>
              </a:rPr>
              <a:t>Notes</a:t>
            </a:r>
            <a:endParaRPr sz="2400" dirty="0"/>
          </a:p>
        </p:txBody>
      </p:sp>
      <p:sp>
        <p:nvSpPr>
          <p:cNvPr id="5" name="Content Placeholder 2"/>
          <p:cNvSpPr txBox="1">
            <a:spLocks/>
          </p:cNvSpPr>
          <p:nvPr/>
        </p:nvSpPr>
        <p:spPr>
          <a:xfrm>
            <a:off x="439340" y="829922"/>
            <a:ext cx="8229600" cy="5236618"/>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400" dirty="0" smtClean="0">
                <a:solidFill>
                  <a:srgbClr val="5FAF29"/>
                </a:solidFill>
                <a:latin typeface="Arial" panose="020B0604020202020204" pitchFamily="34" charset="0"/>
                <a:cs typeface="Arial" panose="020B0604020202020204" pitchFamily="34" charset="0"/>
              </a:rPr>
              <a:t>In this segment students will compare and contrast the the ecosphere with the Earth. What we hope students realize is that, like the ecosphere, Earth is a closed system with respect to matter, but that energy comes from the sun</a:t>
            </a:r>
            <a:r>
              <a:rPr lang="en-US" sz="2400" dirty="0" smtClean="0">
                <a:solidFill>
                  <a:srgbClr val="5FAF29"/>
                </a:solidFill>
                <a:latin typeface="Arial" charset="0"/>
                <a:ea typeface="Arial" charset="0"/>
                <a:cs typeface="Arial" charset="0"/>
              </a:rPr>
              <a:t>. Also</a:t>
            </a:r>
            <a:r>
              <a:rPr lang="en-US" sz="2400" dirty="0">
                <a:solidFill>
                  <a:srgbClr val="5FAF29"/>
                </a:solidFill>
                <a:latin typeface="Arial" charset="0"/>
                <a:ea typeface="Arial" charset="0"/>
                <a:cs typeface="Arial" charset="0"/>
              </a:rPr>
              <a:t>, they might recognize that the earth is a lot more complex, and this is something that can be placed in the parking lot as it will be discussed later when students return to the "big </a:t>
            </a:r>
            <a:r>
              <a:rPr lang="en-US" sz="2400" dirty="0" smtClean="0">
                <a:solidFill>
                  <a:srgbClr val="5FAF29"/>
                </a:solidFill>
                <a:latin typeface="Arial" charset="0"/>
                <a:ea typeface="Arial" charset="0"/>
                <a:cs typeface="Arial" charset="0"/>
              </a:rPr>
              <a:t>question” </a:t>
            </a:r>
            <a:r>
              <a:rPr lang="en-US" sz="2400" dirty="0">
                <a:solidFill>
                  <a:srgbClr val="5FAF29"/>
                </a:solidFill>
                <a:latin typeface="Arial" charset="0"/>
                <a:ea typeface="Arial" charset="0"/>
                <a:cs typeface="Arial" charset="0"/>
              </a:rPr>
              <a:t>and discuss biodiversity and ecosystem stability</a:t>
            </a:r>
            <a:r>
              <a:rPr lang="en-US" sz="2400" dirty="0" smtClean="0">
                <a:solidFill>
                  <a:srgbClr val="5FAF29"/>
                </a:solidFill>
                <a:latin typeface="Arial" charset="0"/>
                <a:ea typeface="Arial" charset="0"/>
                <a:cs typeface="Arial" charset="0"/>
              </a:rPr>
              <a:t>.</a:t>
            </a:r>
            <a:endParaRPr lang="en-US" sz="2000" dirty="0"/>
          </a:p>
        </p:txBody>
      </p:sp>
    </p:spTree>
    <p:extLst>
      <p:ext uri="{BB962C8B-B14F-4D97-AF65-F5344CB8AC3E}">
        <p14:creationId xmlns:p14="http://schemas.microsoft.com/office/powerpoint/2010/main" val="3977267903"/>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4049"/>
            <a:ext cx="8229600" cy="2798064"/>
          </a:xfrm>
        </p:spPr>
        <p:txBody>
          <a:bodyPr>
            <a:noAutofit/>
          </a:bodyPr>
          <a:lstStyle/>
          <a:p>
            <a:r>
              <a:rPr lang="en-US" sz="3500" dirty="0" smtClean="0">
                <a:solidFill>
                  <a:srgbClr val="583F34"/>
                </a:solidFill>
              </a:rPr>
              <a:t>We’ve generated ideas about how matter is cycled through the ecosphere and how the organisms within are interdependent on one another, but how is this related to Earth?</a:t>
            </a:r>
            <a:endParaRPr lang="en-US" sz="3500" dirty="0">
              <a:solidFill>
                <a:srgbClr val="583F34"/>
              </a:solidFill>
            </a:endParaRPr>
          </a:p>
        </p:txBody>
      </p:sp>
      <p:sp>
        <p:nvSpPr>
          <p:cNvPr id="3" name="Content Placeholder 2"/>
          <p:cNvSpPr>
            <a:spLocks noGrp="1"/>
          </p:cNvSpPr>
          <p:nvPr>
            <p:ph idx="1"/>
          </p:nvPr>
        </p:nvSpPr>
        <p:spPr>
          <a:xfrm>
            <a:off x="457200" y="3845859"/>
            <a:ext cx="8229600" cy="1530813"/>
          </a:xfrm>
        </p:spPr>
        <p:txBody>
          <a:bodyPr>
            <a:normAutofit fontScale="92500" lnSpcReduction="10000"/>
          </a:bodyPr>
          <a:lstStyle/>
          <a:p>
            <a:pPr marL="415925" lvl="1" indent="-307975">
              <a:spcBef>
                <a:spcPts val="600"/>
              </a:spcBef>
              <a:spcAft>
                <a:spcPts val="600"/>
              </a:spcAft>
            </a:pPr>
            <a:r>
              <a:rPr lang="en-US" sz="2900" dirty="0" smtClean="0">
                <a:solidFill>
                  <a:srgbClr val="5FAF29"/>
                </a:solidFill>
              </a:rPr>
              <a:t>How is the Ecosphere similar to Earth as a system?</a:t>
            </a:r>
          </a:p>
          <a:p>
            <a:pPr marL="415925" lvl="1" indent="-307975">
              <a:spcBef>
                <a:spcPts val="600"/>
              </a:spcBef>
              <a:spcAft>
                <a:spcPts val="600"/>
              </a:spcAft>
            </a:pPr>
            <a:r>
              <a:rPr lang="en-US" sz="2900" dirty="0" smtClean="0">
                <a:solidFill>
                  <a:srgbClr val="5FAF29"/>
                </a:solidFill>
              </a:rPr>
              <a:t>In what ways are Earth’s ecosystems different?</a:t>
            </a:r>
            <a:endParaRPr lang="en-US" sz="2900" dirty="0">
              <a:solidFill>
                <a:srgbClr val="5FAF29"/>
              </a:solidFill>
            </a:endParaRPr>
          </a:p>
          <a:p>
            <a:pPr marL="107950" lvl="1" indent="0" algn="ctr">
              <a:spcBef>
                <a:spcPts val="600"/>
              </a:spcBef>
              <a:spcAft>
                <a:spcPts val="600"/>
              </a:spcAft>
              <a:buNone/>
            </a:pPr>
            <a:r>
              <a:rPr lang="en-US" sz="2600" dirty="0" smtClean="0">
                <a:solidFill>
                  <a:srgbClr val="5FAF29"/>
                </a:solidFill>
              </a:rPr>
              <a:t>Record your ideas on your Doodle Sheet – boxes L and M</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16020" y="6285863"/>
            <a:ext cx="978144" cy="459302"/>
          </a:xfrm>
          <a:prstGeom prst="rect">
            <a:avLst/>
          </a:prstGeom>
        </p:spPr>
      </p:pic>
      <p:pic>
        <p:nvPicPr>
          <p:cNvPr id="7" name="pasted-image.pdf"/>
          <p:cNvPicPr>
            <a:picLocks noChangeAspect="1"/>
          </p:cNvPicPr>
          <p:nvPr/>
        </p:nvPicPr>
        <p:blipFill>
          <a:blip r:embed="rId4">
            <a:duotone>
              <a:schemeClr val="accent3">
                <a:shade val="45000"/>
                <a:satMod val="135000"/>
              </a:schemeClr>
              <a:prstClr val="white"/>
            </a:duotone>
            <a:extLst/>
          </a:blip>
          <a:stretch>
            <a:fillRect/>
          </a:stretch>
        </p:blipFill>
        <p:spPr>
          <a:xfrm>
            <a:off x="457200" y="3294435"/>
            <a:ext cx="546933" cy="551424"/>
          </a:xfrm>
          <a:prstGeom prst="rect">
            <a:avLst/>
          </a:prstGeom>
          <a:ln w="12700">
            <a:miter lim="400000"/>
          </a:ln>
        </p:spPr>
      </p:pic>
    </p:spTree>
    <p:extLst>
      <p:ext uri="{BB962C8B-B14F-4D97-AF65-F5344CB8AC3E}">
        <p14:creationId xmlns:p14="http://schemas.microsoft.com/office/powerpoint/2010/main" val="123750652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Shape 177"/>
          <p:cNvSpPr>
            <a:spLocks noGrp="1"/>
          </p:cNvSpPr>
          <p:nvPr>
            <p:ph type="title"/>
          </p:nvPr>
        </p:nvSpPr>
        <p:spPr>
          <a:xfrm>
            <a:off x="87703" y="70484"/>
            <a:ext cx="8932875" cy="469628"/>
          </a:xfrm>
          <a:prstGeom prst="rect">
            <a:avLst/>
          </a:prstGeom>
        </p:spPr>
        <p:txBody>
          <a:bodyPr>
            <a:normAutofit/>
          </a:bodyPr>
          <a:lstStyle>
            <a:lvl1pPr>
              <a:defRPr sz="3400"/>
            </a:lvl1pPr>
          </a:lstStyle>
          <a:p>
            <a:r>
              <a:rPr lang="en-US" sz="2400" dirty="0" smtClean="0">
                <a:solidFill>
                  <a:schemeClr val="bg1"/>
                </a:solidFill>
              </a:rPr>
              <a:t>LS01 </a:t>
            </a:r>
            <a:r>
              <a:rPr lang="en-US" sz="2400" dirty="0">
                <a:solidFill>
                  <a:schemeClr val="bg1"/>
                </a:solidFill>
              </a:rPr>
              <a:t>Teacher Resource: Learning Segment Description</a:t>
            </a:r>
            <a:endParaRPr sz="2400" dirty="0"/>
          </a:p>
        </p:txBody>
      </p:sp>
      <p:sp>
        <p:nvSpPr>
          <p:cNvPr id="4" name="Content Placeholder 2"/>
          <p:cNvSpPr txBox="1">
            <a:spLocks/>
          </p:cNvSpPr>
          <p:nvPr/>
        </p:nvSpPr>
        <p:spPr>
          <a:xfrm>
            <a:off x="457200" y="4203108"/>
            <a:ext cx="8384876" cy="2022880"/>
          </a:xfrm>
          <a:prstGeom prst="rect">
            <a:avLst/>
          </a:prstGeom>
        </p:spPr>
        <p:txBody>
          <a:bodyPr>
            <a:normAutofit fontScale="5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20000"/>
              </a:lnSpc>
              <a:spcBef>
                <a:spcPts val="0"/>
              </a:spcBef>
              <a:spcAft>
                <a:spcPts val="600"/>
              </a:spcAft>
              <a:buNone/>
            </a:pPr>
            <a:r>
              <a:rPr lang="en-US" b="1" dirty="0" smtClean="0">
                <a:solidFill>
                  <a:srgbClr val="5FAF29"/>
                </a:solidFill>
                <a:sym typeface="Wingdings" panose="05000000000000000000" pitchFamily="2" charset="2"/>
              </a:rPr>
              <a:t>P</a:t>
            </a:r>
            <a:r>
              <a:rPr lang="en-US" b="1" dirty="0" smtClean="0">
                <a:solidFill>
                  <a:srgbClr val="5FAF29"/>
                </a:solidFill>
                <a:latin typeface="Arial" panose="020B0604020202020204" pitchFamily="34" charset="0"/>
                <a:cs typeface="Arial" panose="020B0604020202020204" pitchFamily="34" charset="0"/>
                <a:sym typeface="Wingdings" panose="05000000000000000000" pitchFamily="2" charset="2"/>
              </a:rPr>
              <a:t>Q</a:t>
            </a:r>
            <a:r>
              <a:rPr lang="en-US" b="1" dirty="0" smtClean="0">
                <a:solidFill>
                  <a:srgbClr val="5FAF29"/>
                </a:solidFill>
              </a:rPr>
              <a:t> : Students observe an ecosphere and begin to identify what they notice. </a:t>
            </a:r>
            <a:r>
              <a:rPr lang="en-US" dirty="0" smtClean="0">
                <a:solidFill>
                  <a:srgbClr val="5FAF29"/>
                </a:solidFill>
              </a:rPr>
              <a:t>The class generates a list of what they notice and wonder about following observation of an ecosphere. Students can individually write on a doodle sheet before sharing ideas in small groups and/or the whole class. Along with asking students what they notice, ask them what they are wondering about. The intent is to have students recognize that the organisms inside the ecosphere are somehow getting what they need to survive, but it appears that nothing can get in or out. </a:t>
            </a:r>
            <a:endParaRPr lang="en-US" b="1" dirty="0">
              <a:solidFill>
                <a:srgbClr val="5FAF29"/>
              </a:solidFill>
            </a:endParaRPr>
          </a:p>
        </p:txBody>
      </p:sp>
      <p:sp>
        <p:nvSpPr>
          <p:cNvPr id="6" name="Slide Number Placeholder 3"/>
          <p:cNvSpPr>
            <a:spLocks noGrp="1"/>
          </p:cNvSpPr>
          <p:nvPr>
            <p:ph type="sldNum" sz="quarter" idx="4294967295"/>
          </p:nvPr>
        </p:nvSpPr>
        <p:spPr>
          <a:xfrm>
            <a:off x="6457950" y="6356351"/>
            <a:ext cx="2057400"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8788DFF-D2C0-C240-B392-B5E1E1797469}" type="slidenum">
              <a:rPr kumimoji="0" lang="en-US"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en-US"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grpSp>
        <p:nvGrpSpPr>
          <p:cNvPr id="7" name="Group 6"/>
          <p:cNvGrpSpPr/>
          <p:nvPr/>
        </p:nvGrpSpPr>
        <p:grpSpPr>
          <a:xfrm>
            <a:off x="2698458" y="1034625"/>
            <a:ext cx="3747084" cy="3048533"/>
            <a:chOff x="2509706" y="936769"/>
            <a:chExt cx="3747084" cy="3048533"/>
          </a:xfrm>
        </p:grpSpPr>
        <p:grpSp>
          <p:nvGrpSpPr>
            <p:cNvPr id="8" name="Group 7"/>
            <p:cNvGrpSpPr/>
            <p:nvPr/>
          </p:nvGrpSpPr>
          <p:grpSpPr>
            <a:xfrm>
              <a:off x="2509706" y="1409784"/>
              <a:ext cx="3747084" cy="2575518"/>
              <a:chOff x="2509706" y="1409784"/>
              <a:chExt cx="3747084" cy="2575518"/>
            </a:xfrm>
          </p:grpSpPr>
          <p:sp>
            <p:nvSpPr>
              <p:cNvPr id="10" name="Isosceles Triangle 9"/>
              <p:cNvSpPr/>
              <p:nvPr/>
            </p:nvSpPr>
            <p:spPr>
              <a:xfrm>
                <a:off x="3011648" y="1409784"/>
                <a:ext cx="2743200" cy="2364828"/>
              </a:xfrm>
              <a:prstGeom prst="triangle">
                <a:avLst/>
              </a:prstGeom>
              <a:noFill/>
              <a:ln w="31750">
                <a:solidFill>
                  <a:srgbClr val="5FAF29"/>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1" name="TextBox 10"/>
              <p:cNvSpPr txBox="1"/>
              <p:nvPr/>
            </p:nvSpPr>
            <p:spPr>
              <a:xfrm>
                <a:off x="2509706" y="3523637"/>
                <a:ext cx="469784"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5FAF29"/>
                    </a:solidFill>
                    <a:effectLst/>
                    <a:uLnTx/>
                    <a:uFillTx/>
                    <a:latin typeface="Arial" panose="020B0604020202020204" pitchFamily="34" charset="0"/>
                    <a:ea typeface="+mn-ea"/>
                    <a:cs typeface="Arial" panose="020B0604020202020204" pitchFamily="34" charset="0"/>
                  </a:rPr>
                  <a:t>P</a:t>
                </a:r>
              </a:p>
            </p:txBody>
          </p:sp>
          <p:sp>
            <p:nvSpPr>
              <p:cNvPr id="12" name="TextBox 11"/>
              <p:cNvSpPr txBox="1"/>
              <p:nvPr/>
            </p:nvSpPr>
            <p:spPr>
              <a:xfrm>
                <a:off x="5787006" y="3523637"/>
                <a:ext cx="469784"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5FAF29"/>
                    </a:solidFill>
                    <a:effectLst/>
                    <a:uLnTx/>
                    <a:uFillTx/>
                    <a:latin typeface="Arial" panose="020B0604020202020204" pitchFamily="34" charset="0"/>
                    <a:ea typeface="+mn-ea"/>
                    <a:cs typeface="Arial" panose="020B0604020202020204" pitchFamily="34" charset="0"/>
                  </a:rPr>
                  <a:t>Q</a:t>
                </a:r>
              </a:p>
            </p:txBody>
          </p:sp>
        </p:grpSp>
        <p:sp>
          <p:nvSpPr>
            <p:cNvPr id="9" name="TextBox 8"/>
            <p:cNvSpPr txBox="1"/>
            <p:nvPr/>
          </p:nvSpPr>
          <p:spPr>
            <a:xfrm>
              <a:off x="4173523" y="936769"/>
              <a:ext cx="469784"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5FAF29"/>
                  </a:solidFill>
                  <a:effectLst/>
                  <a:uLnTx/>
                  <a:uFillTx/>
                  <a:latin typeface="Arial" panose="020B0604020202020204" pitchFamily="34" charset="0"/>
                  <a:ea typeface="+mn-ea"/>
                  <a:cs typeface="Arial" panose="020B0604020202020204" pitchFamily="34" charset="0"/>
                </a:rPr>
                <a:t>M</a:t>
              </a:r>
            </a:p>
          </p:txBody>
        </p:sp>
      </p:grpSp>
      <p:sp>
        <p:nvSpPr>
          <p:cNvPr id="14" name="TextBox 13"/>
          <p:cNvSpPr txBox="1"/>
          <p:nvPr/>
        </p:nvSpPr>
        <p:spPr>
          <a:xfrm>
            <a:off x="457200" y="3771808"/>
            <a:ext cx="2241258"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5FAF29"/>
                </a:solidFill>
                <a:effectLst/>
                <a:uLnTx/>
                <a:uFillTx/>
                <a:latin typeface="Calibri" panose="020F0502020204030204"/>
                <a:ea typeface="+mn-ea"/>
                <a:cs typeface="+mn-cs"/>
              </a:rPr>
              <a:t>Time: </a:t>
            </a:r>
            <a:r>
              <a:rPr lang="en-US" dirty="0">
                <a:solidFill>
                  <a:srgbClr val="5FAF29"/>
                </a:solidFill>
                <a:latin typeface="Calibri" panose="020F0502020204030204"/>
              </a:rPr>
              <a:t>10-15</a:t>
            </a:r>
            <a:r>
              <a:rPr kumimoji="0" lang="en-US" sz="1800" b="0" i="0" u="none" strike="noStrike" kern="1200" cap="none" spc="0" normalizeH="0" baseline="0" noProof="0" dirty="0">
                <a:ln>
                  <a:noFill/>
                </a:ln>
                <a:solidFill>
                  <a:srgbClr val="5FAF29"/>
                </a:solidFill>
                <a:effectLst/>
                <a:uLnTx/>
                <a:uFillTx/>
                <a:latin typeface="Calibri" panose="020F0502020204030204"/>
                <a:ea typeface="+mn-ea"/>
                <a:cs typeface="+mn-cs"/>
              </a:rPr>
              <a:t> minutes</a:t>
            </a:r>
          </a:p>
        </p:txBody>
      </p:sp>
      <p:cxnSp>
        <p:nvCxnSpPr>
          <p:cNvPr id="17" name="Straight Arrow Connector 16"/>
          <p:cNvCxnSpPr>
            <a:cxnSpLocks/>
          </p:cNvCxnSpPr>
          <p:nvPr/>
        </p:nvCxnSpPr>
        <p:spPr>
          <a:xfrm flipV="1">
            <a:off x="3200400" y="4022783"/>
            <a:ext cx="2743200" cy="7502"/>
          </a:xfrm>
          <a:prstGeom prst="straightConnector1">
            <a:avLst/>
          </a:prstGeom>
          <a:ln w="57150">
            <a:solidFill>
              <a:srgbClr val="5FAF29"/>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4566098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Shape 177"/>
          <p:cNvSpPr>
            <a:spLocks noGrp="1"/>
          </p:cNvSpPr>
          <p:nvPr>
            <p:ph type="title"/>
          </p:nvPr>
        </p:nvSpPr>
        <p:spPr>
          <a:xfrm>
            <a:off x="87703" y="70484"/>
            <a:ext cx="8932875" cy="469628"/>
          </a:xfrm>
          <a:prstGeom prst="rect">
            <a:avLst/>
          </a:prstGeom>
        </p:spPr>
        <p:txBody>
          <a:bodyPr>
            <a:normAutofit/>
          </a:bodyPr>
          <a:lstStyle>
            <a:lvl1pPr>
              <a:defRPr sz="3400"/>
            </a:lvl1pPr>
          </a:lstStyle>
          <a:p>
            <a:r>
              <a:rPr lang="en-US" sz="2400" dirty="0" smtClean="0">
                <a:solidFill>
                  <a:schemeClr val="bg1"/>
                </a:solidFill>
              </a:rPr>
              <a:t>LS04 </a:t>
            </a:r>
            <a:r>
              <a:rPr lang="en-US" sz="2400" dirty="0">
                <a:solidFill>
                  <a:schemeClr val="bg1"/>
                </a:solidFill>
              </a:rPr>
              <a:t>Teacher Resource: </a:t>
            </a:r>
            <a:r>
              <a:rPr lang="en-US" sz="2400" dirty="0">
                <a:solidFill>
                  <a:schemeClr val="bg1"/>
                </a:solidFill>
                <a:latin typeface="Arial" panose="020B0604020202020204" pitchFamily="34" charset="0"/>
                <a:cs typeface="Arial" panose="020B0604020202020204" pitchFamily="34" charset="0"/>
              </a:rPr>
              <a:t>Learning Segment Wrap-Up</a:t>
            </a:r>
            <a:endParaRPr sz="2400" dirty="0"/>
          </a:p>
        </p:txBody>
      </p:sp>
      <p:sp>
        <p:nvSpPr>
          <p:cNvPr id="6" name="Slide Number Placeholder 3"/>
          <p:cNvSpPr>
            <a:spLocks noGrp="1"/>
          </p:cNvSpPr>
          <p:nvPr>
            <p:ph type="sldNum" sz="quarter" idx="4294967295"/>
          </p:nvPr>
        </p:nvSpPr>
        <p:spPr>
          <a:xfrm>
            <a:off x="6457950" y="6356351"/>
            <a:ext cx="2057400"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8788DFF-D2C0-C240-B392-B5E1E1797469}" type="slidenum">
              <a:rPr kumimoji="0" lang="en-US"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40</a:t>
            </a:fld>
            <a:endParaRPr kumimoji="0" lang="en-US"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12" name="Content Placeholder 2"/>
          <p:cNvSpPr txBox="1">
            <a:spLocks/>
          </p:cNvSpPr>
          <p:nvPr/>
        </p:nvSpPr>
        <p:spPr>
          <a:xfrm>
            <a:off x="417137" y="4391556"/>
            <a:ext cx="8384876" cy="1566121"/>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lvl="0" indent="0">
              <a:spcBef>
                <a:spcPts val="0"/>
              </a:spcBef>
              <a:spcAft>
                <a:spcPts val="600"/>
              </a:spcAft>
              <a:buNone/>
            </a:pPr>
            <a:r>
              <a:rPr lang="en-US" sz="2400" b="1" dirty="0">
                <a:solidFill>
                  <a:srgbClr val="5FAF29"/>
                </a:solidFill>
                <a:latin typeface="Arial" panose="020B0604020202020204" pitchFamily="34" charset="0"/>
                <a:cs typeface="Arial" panose="020B0604020202020204" pitchFamily="34" charset="0"/>
              </a:rPr>
              <a:t>What did we learn? </a:t>
            </a:r>
            <a:r>
              <a:rPr lang="en-US" sz="2400" dirty="0" smtClean="0">
                <a:solidFill>
                  <a:srgbClr val="5FAF29"/>
                </a:solidFill>
                <a:latin typeface="Arial" panose="020B0604020202020204" pitchFamily="34" charset="0"/>
                <a:cs typeface="Arial" panose="020B0604020202020204" pitchFamily="34" charset="0"/>
              </a:rPr>
              <a:t>We learned that Earth is closed with respect to matter, yet the sun is continuously supplying energy. Students should now have a model similar to that found on slide 3.</a:t>
            </a:r>
            <a:endParaRPr lang="en-US" sz="2400" dirty="0">
              <a:solidFill>
                <a:srgbClr val="5FAF29"/>
              </a:solidFill>
              <a:latin typeface="Arial" panose="020B0604020202020204" pitchFamily="34" charset="0"/>
              <a:cs typeface="Arial" panose="020B0604020202020204" pitchFamily="34" charset="0"/>
            </a:endParaRPr>
          </a:p>
        </p:txBody>
      </p:sp>
      <p:grpSp>
        <p:nvGrpSpPr>
          <p:cNvPr id="13" name="Group 12"/>
          <p:cNvGrpSpPr/>
          <p:nvPr/>
        </p:nvGrpSpPr>
        <p:grpSpPr>
          <a:xfrm>
            <a:off x="2710866" y="810405"/>
            <a:ext cx="3747084" cy="3048533"/>
            <a:chOff x="2509706" y="936769"/>
            <a:chExt cx="3747084" cy="3048533"/>
          </a:xfrm>
        </p:grpSpPr>
        <p:grpSp>
          <p:nvGrpSpPr>
            <p:cNvPr id="14" name="Group 13"/>
            <p:cNvGrpSpPr/>
            <p:nvPr/>
          </p:nvGrpSpPr>
          <p:grpSpPr>
            <a:xfrm>
              <a:off x="2509706" y="1409784"/>
              <a:ext cx="3747084" cy="2575518"/>
              <a:chOff x="2509706" y="1409784"/>
              <a:chExt cx="3747084" cy="2575518"/>
            </a:xfrm>
          </p:grpSpPr>
          <p:sp>
            <p:nvSpPr>
              <p:cNvPr id="23" name="Isosceles Triangle 26"/>
              <p:cNvSpPr/>
              <p:nvPr/>
            </p:nvSpPr>
            <p:spPr>
              <a:xfrm>
                <a:off x="3011648" y="1409784"/>
                <a:ext cx="2743200" cy="2364828"/>
              </a:xfrm>
              <a:prstGeom prst="triangle">
                <a:avLst/>
              </a:prstGeom>
              <a:noFill/>
              <a:ln w="31750">
                <a:solidFill>
                  <a:srgbClr val="5FAF29"/>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4" name="TextBox 23"/>
              <p:cNvSpPr txBox="1"/>
              <p:nvPr/>
            </p:nvSpPr>
            <p:spPr>
              <a:xfrm>
                <a:off x="2509706" y="3523637"/>
                <a:ext cx="469784"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5FAF29"/>
                    </a:solidFill>
                    <a:effectLst/>
                    <a:uLnTx/>
                    <a:uFillTx/>
                    <a:latin typeface="Arial" panose="020B0604020202020204" pitchFamily="34" charset="0"/>
                    <a:ea typeface="+mn-ea"/>
                    <a:cs typeface="Arial" panose="020B0604020202020204" pitchFamily="34" charset="0"/>
                  </a:rPr>
                  <a:t>P</a:t>
                </a:r>
              </a:p>
            </p:txBody>
          </p:sp>
          <p:sp>
            <p:nvSpPr>
              <p:cNvPr id="25" name="TextBox 24"/>
              <p:cNvSpPr txBox="1"/>
              <p:nvPr/>
            </p:nvSpPr>
            <p:spPr>
              <a:xfrm>
                <a:off x="5787006" y="3523637"/>
                <a:ext cx="469784"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5FAF29"/>
                    </a:solidFill>
                    <a:effectLst/>
                    <a:uLnTx/>
                    <a:uFillTx/>
                    <a:latin typeface="Arial" panose="020B0604020202020204" pitchFamily="34" charset="0"/>
                    <a:ea typeface="+mn-ea"/>
                    <a:cs typeface="Arial" panose="020B0604020202020204" pitchFamily="34" charset="0"/>
                  </a:rPr>
                  <a:t>Q</a:t>
                </a:r>
              </a:p>
            </p:txBody>
          </p:sp>
        </p:grpSp>
        <p:sp>
          <p:nvSpPr>
            <p:cNvPr id="22" name="TextBox 21"/>
            <p:cNvSpPr txBox="1"/>
            <p:nvPr/>
          </p:nvSpPr>
          <p:spPr>
            <a:xfrm>
              <a:off x="4173523" y="936769"/>
              <a:ext cx="469784"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5FAF29"/>
                  </a:solidFill>
                  <a:effectLst/>
                  <a:uLnTx/>
                  <a:uFillTx/>
                  <a:latin typeface="Arial" panose="020B0604020202020204" pitchFamily="34" charset="0"/>
                  <a:ea typeface="+mn-ea"/>
                  <a:cs typeface="Arial" panose="020B0604020202020204" pitchFamily="34" charset="0"/>
                </a:rPr>
                <a:t>M</a:t>
              </a:r>
            </a:p>
          </p:txBody>
        </p:sp>
      </p:grpSp>
      <p:cxnSp>
        <p:nvCxnSpPr>
          <p:cNvPr id="26" name="Straight Arrow Connector 25"/>
          <p:cNvCxnSpPr>
            <a:cxnSpLocks/>
          </p:cNvCxnSpPr>
          <p:nvPr/>
        </p:nvCxnSpPr>
        <p:spPr>
          <a:xfrm flipV="1">
            <a:off x="3079376" y="1298534"/>
            <a:ext cx="1295307" cy="2098739"/>
          </a:xfrm>
          <a:prstGeom prst="straightConnector1">
            <a:avLst/>
          </a:prstGeom>
          <a:ln w="57150">
            <a:solidFill>
              <a:srgbClr val="5FAF29"/>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2652801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Shape 177"/>
          <p:cNvSpPr>
            <a:spLocks noGrp="1"/>
          </p:cNvSpPr>
          <p:nvPr>
            <p:ph type="title"/>
          </p:nvPr>
        </p:nvSpPr>
        <p:spPr>
          <a:xfrm>
            <a:off x="87703" y="70484"/>
            <a:ext cx="8932875" cy="469628"/>
          </a:xfrm>
          <a:prstGeom prst="rect">
            <a:avLst/>
          </a:prstGeom>
        </p:spPr>
        <p:txBody>
          <a:bodyPr>
            <a:normAutofit/>
          </a:bodyPr>
          <a:lstStyle>
            <a:lvl1pPr>
              <a:defRPr sz="3400"/>
            </a:lvl1pPr>
          </a:lstStyle>
          <a:p>
            <a:r>
              <a:rPr lang="en-US" sz="2400" dirty="0" smtClean="0">
                <a:solidFill>
                  <a:schemeClr val="bg1"/>
                </a:solidFill>
              </a:rPr>
              <a:t>LS05 </a:t>
            </a:r>
            <a:r>
              <a:rPr lang="en-US" sz="2400" dirty="0">
                <a:solidFill>
                  <a:schemeClr val="bg1"/>
                </a:solidFill>
              </a:rPr>
              <a:t>Teacher Resource: Learning Segment Description</a:t>
            </a:r>
            <a:endParaRPr sz="2400" dirty="0"/>
          </a:p>
        </p:txBody>
      </p:sp>
      <p:sp>
        <p:nvSpPr>
          <p:cNvPr id="15" name="Content Placeholder 2"/>
          <p:cNvSpPr txBox="1">
            <a:spLocks/>
          </p:cNvSpPr>
          <p:nvPr/>
        </p:nvSpPr>
        <p:spPr>
          <a:xfrm>
            <a:off x="469608" y="4022757"/>
            <a:ext cx="8384876" cy="1871929"/>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0"/>
              </a:spcBef>
              <a:spcAft>
                <a:spcPts val="600"/>
              </a:spcAft>
              <a:buFont typeface="Arial"/>
              <a:buNone/>
            </a:pPr>
            <a:r>
              <a:rPr lang="en-US" sz="2400" b="1" dirty="0">
                <a:solidFill>
                  <a:srgbClr val="5FAF29"/>
                </a:solidFill>
                <a:latin typeface="Arial" panose="020B0604020202020204" pitchFamily="34" charset="0"/>
                <a:cs typeface="Arial" panose="020B0604020202020204" pitchFamily="34" charset="0"/>
                <a:sym typeface="Wingdings" panose="05000000000000000000" pitchFamily="2" charset="2"/>
              </a:rPr>
              <a:t>M</a:t>
            </a:r>
            <a:r>
              <a:rPr lang="en-US" sz="2400" b="1" dirty="0" smtClean="0">
                <a:solidFill>
                  <a:srgbClr val="5FAF29"/>
                </a:solidFill>
                <a:latin typeface="Arial" panose="020B0604020202020204" pitchFamily="34" charset="0"/>
                <a:cs typeface="Arial" panose="020B0604020202020204" pitchFamily="34" charset="0"/>
                <a:sym typeface="Wingdings" panose="05000000000000000000" pitchFamily="2" charset="2"/>
              </a:rPr>
              <a:t></a:t>
            </a:r>
            <a:r>
              <a:rPr lang="en-US" sz="2400" b="1" dirty="0">
                <a:solidFill>
                  <a:srgbClr val="5FAF29"/>
                </a:solidFill>
                <a:latin typeface="Arial" panose="020B0604020202020204" pitchFamily="34" charset="0"/>
                <a:cs typeface="Arial" panose="020B0604020202020204" pitchFamily="34" charset="0"/>
                <a:sym typeface="Wingdings" panose="05000000000000000000" pitchFamily="2" charset="2"/>
              </a:rPr>
              <a:t>Q</a:t>
            </a:r>
            <a:r>
              <a:rPr lang="en-US" sz="2400" b="1" dirty="0" smtClean="0">
                <a:solidFill>
                  <a:srgbClr val="5FAF29"/>
                </a:solidFill>
                <a:latin typeface="Arial" panose="020B0604020202020204" pitchFamily="34" charset="0"/>
                <a:cs typeface="Arial" panose="020B0604020202020204" pitchFamily="34" charset="0"/>
              </a:rPr>
              <a:t> : Students go back to their initial question and use their model to provide a final explanation that answers the question about the phenomenon</a:t>
            </a:r>
            <a:r>
              <a:rPr lang="en-US" sz="2400" b="1" dirty="0" smtClean="0">
                <a:solidFill>
                  <a:srgbClr val="5FAF29"/>
                </a:solidFill>
                <a:latin typeface="Arial" panose="020B0604020202020204" pitchFamily="34" charset="0"/>
                <a:cs typeface="Arial" panose="020B0604020202020204" pitchFamily="34" charset="0"/>
              </a:rPr>
              <a:t>. They consider what is causing an imbalance in carbon dioxide </a:t>
            </a:r>
            <a:r>
              <a:rPr lang="en-US" sz="2400" b="1" smtClean="0">
                <a:solidFill>
                  <a:srgbClr val="5FAF29"/>
                </a:solidFill>
                <a:latin typeface="Arial" panose="020B0604020202020204" pitchFamily="34" charset="0"/>
                <a:cs typeface="Arial" panose="020B0604020202020204" pitchFamily="34" charset="0"/>
              </a:rPr>
              <a:t>on Earth. </a:t>
            </a:r>
            <a:endParaRPr lang="en-US" sz="2400" b="1" dirty="0" smtClean="0">
              <a:solidFill>
                <a:srgbClr val="5FAF29"/>
              </a:solidFill>
              <a:latin typeface="Arial" panose="020B0604020202020204" pitchFamily="34" charset="0"/>
              <a:cs typeface="Arial" panose="020B0604020202020204" pitchFamily="34" charset="0"/>
            </a:endParaRPr>
          </a:p>
          <a:p>
            <a:pPr marL="0" indent="0">
              <a:spcBef>
                <a:spcPts val="0"/>
              </a:spcBef>
              <a:spcAft>
                <a:spcPts val="600"/>
              </a:spcAft>
              <a:buFont typeface="Arial"/>
              <a:buNone/>
            </a:pPr>
            <a:r>
              <a:rPr lang="en-US" sz="1800" b="1" dirty="0" smtClean="0">
                <a:solidFill>
                  <a:srgbClr val="5FAF29"/>
                </a:solidFill>
                <a:latin typeface="Arial" panose="020B0604020202020204" pitchFamily="34" charset="0"/>
                <a:cs typeface="Arial" panose="020B0604020202020204" pitchFamily="34" charset="0"/>
              </a:rPr>
              <a:t/>
            </a:r>
            <a:br>
              <a:rPr lang="en-US" sz="1800" b="1" dirty="0" smtClean="0">
                <a:solidFill>
                  <a:srgbClr val="5FAF29"/>
                </a:solidFill>
                <a:latin typeface="Arial" panose="020B0604020202020204" pitchFamily="34" charset="0"/>
                <a:cs typeface="Arial" panose="020B0604020202020204" pitchFamily="34" charset="0"/>
              </a:rPr>
            </a:br>
            <a:endParaRPr lang="en-US" sz="1600" b="1" dirty="0">
              <a:solidFill>
                <a:srgbClr val="5FAF29"/>
              </a:solidFill>
              <a:latin typeface="Arial" panose="020B0604020202020204" pitchFamily="34" charset="0"/>
              <a:cs typeface="Arial" panose="020B0604020202020204" pitchFamily="34" charset="0"/>
            </a:endParaRPr>
          </a:p>
        </p:txBody>
      </p:sp>
      <p:sp>
        <p:nvSpPr>
          <p:cNvPr id="16" name="Slide Number Placeholder 3"/>
          <p:cNvSpPr txBox="1">
            <a:spLocks/>
          </p:cNvSpPr>
          <p:nvPr/>
        </p:nvSpPr>
        <p:spPr>
          <a:xfrm>
            <a:off x="6457950" y="6356351"/>
            <a:ext cx="20574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defRPr/>
            </a:pPr>
            <a:fld id="{F8788DFF-D2C0-C240-B392-B5E1E1797469}" type="slidenum">
              <a:rPr lang="en-US" sz="900" smtClean="0">
                <a:solidFill>
                  <a:prstClr val="black">
                    <a:tint val="75000"/>
                  </a:prstClr>
                </a:solidFill>
                <a:latin typeface="Calibri" panose="020F0502020204030204"/>
              </a:rPr>
              <a:pPr>
                <a:defRPr/>
              </a:pPr>
              <a:t>41</a:t>
            </a:fld>
            <a:endParaRPr lang="en-US" sz="900" dirty="0">
              <a:solidFill>
                <a:prstClr val="black">
                  <a:tint val="75000"/>
                </a:prstClr>
              </a:solidFill>
              <a:latin typeface="Calibri" panose="020F0502020204030204"/>
            </a:endParaRPr>
          </a:p>
        </p:txBody>
      </p:sp>
      <p:grpSp>
        <p:nvGrpSpPr>
          <p:cNvPr id="17" name="Group 16"/>
          <p:cNvGrpSpPr/>
          <p:nvPr/>
        </p:nvGrpSpPr>
        <p:grpSpPr>
          <a:xfrm>
            <a:off x="2710866" y="771786"/>
            <a:ext cx="3747084" cy="3048533"/>
            <a:chOff x="2509706" y="936769"/>
            <a:chExt cx="3747084" cy="3048533"/>
          </a:xfrm>
        </p:grpSpPr>
        <p:grpSp>
          <p:nvGrpSpPr>
            <p:cNvPr id="18" name="Group 17"/>
            <p:cNvGrpSpPr/>
            <p:nvPr/>
          </p:nvGrpSpPr>
          <p:grpSpPr>
            <a:xfrm>
              <a:off x="2509706" y="1409784"/>
              <a:ext cx="3747084" cy="2575518"/>
              <a:chOff x="2509706" y="1409784"/>
              <a:chExt cx="3747084" cy="2575518"/>
            </a:xfrm>
          </p:grpSpPr>
          <p:sp>
            <p:nvSpPr>
              <p:cNvPr id="20" name="Isosceles Triangle 19"/>
              <p:cNvSpPr/>
              <p:nvPr/>
            </p:nvSpPr>
            <p:spPr>
              <a:xfrm>
                <a:off x="3011648" y="1409784"/>
                <a:ext cx="2743200" cy="2364828"/>
              </a:xfrm>
              <a:prstGeom prst="triangle">
                <a:avLst/>
              </a:prstGeom>
              <a:noFill/>
              <a:ln w="31750">
                <a:solidFill>
                  <a:srgbClr val="5FAF29"/>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1" name="TextBox 20"/>
              <p:cNvSpPr txBox="1"/>
              <p:nvPr/>
            </p:nvSpPr>
            <p:spPr>
              <a:xfrm>
                <a:off x="2509706" y="3523637"/>
                <a:ext cx="469784"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5FAF29"/>
                    </a:solidFill>
                    <a:effectLst/>
                    <a:uLnTx/>
                    <a:uFillTx/>
                    <a:latin typeface="Arial" panose="020B0604020202020204" pitchFamily="34" charset="0"/>
                    <a:ea typeface="+mn-ea"/>
                    <a:cs typeface="Arial" panose="020B0604020202020204" pitchFamily="34" charset="0"/>
                  </a:rPr>
                  <a:t>P</a:t>
                </a:r>
              </a:p>
            </p:txBody>
          </p:sp>
          <p:sp>
            <p:nvSpPr>
              <p:cNvPr id="22" name="TextBox 21"/>
              <p:cNvSpPr txBox="1"/>
              <p:nvPr/>
            </p:nvSpPr>
            <p:spPr>
              <a:xfrm>
                <a:off x="5787006" y="3523637"/>
                <a:ext cx="469784"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5FAF29"/>
                    </a:solidFill>
                    <a:effectLst/>
                    <a:uLnTx/>
                    <a:uFillTx/>
                    <a:latin typeface="Arial" panose="020B0604020202020204" pitchFamily="34" charset="0"/>
                    <a:ea typeface="+mn-ea"/>
                    <a:cs typeface="Arial" panose="020B0604020202020204" pitchFamily="34" charset="0"/>
                  </a:rPr>
                  <a:t>Q</a:t>
                </a:r>
              </a:p>
            </p:txBody>
          </p:sp>
        </p:grpSp>
        <p:sp>
          <p:nvSpPr>
            <p:cNvPr id="19" name="TextBox 18"/>
            <p:cNvSpPr txBox="1"/>
            <p:nvPr/>
          </p:nvSpPr>
          <p:spPr>
            <a:xfrm>
              <a:off x="4173523" y="936769"/>
              <a:ext cx="469784"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5FAF29"/>
                  </a:solidFill>
                  <a:effectLst/>
                  <a:uLnTx/>
                  <a:uFillTx/>
                  <a:latin typeface="Arial" panose="020B0604020202020204" pitchFamily="34" charset="0"/>
                  <a:ea typeface="+mn-ea"/>
                  <a:cs typeface="Arial" panose="020B0604020202020204" pitchFamily="34" charset="0"/>
                </a:rPr>
                <a:t>M</a:t>
              </a:r>
            </a:p>
          </p:txBody>
        </p:sp>
      </p:grpSp>
      <p:sp>
        <p:nvSpPr>
          <p:cNvPr id="23" name="TextBox 22"/>
          <p:cNvSpPr txBox="1"/>
          <p:nvPr/>
        </p:nvSpPr>
        <p:spPr>
          <a:xfrm>
            <a:off x="469608" y="3450987"/>
            <a:ext cx="2387892"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5FAF29"/>
                </a:solidFill>
                <a:effectLst/>
                <a:uLnTx/>
                <a:uFillTx/>
                <a:latin typeface="Arial" panose="020B0604020202020204" pitchFamily="34" charset="0"/>
                <a:cs typeface="Arial" panose="020B0604020202020204" pitchFamily="34" charset="0"/>
              </a:rPr>
              <a:t>Time: </a:t>
            </a:r>
            <a:r>
              <a:rPr kumimoji="0" lang="en-US" sz="1800" b="0" i="0" u="none" strike="noStrike" kern="1200" cap="none" spc="0" normalizeH="0" baseline="0" noProof="0" dirty="0" smtClean="0">
                <a:ln>
                  <a:noFill/>
                </a:ln>
                <a:solidFill>
                  <a:srgbClr val="5FAF29"/>
                </a:solidFill>
                <a:effectLst/>
                <a:uLnTx/>
                <a:uFillTx/>
                <a:latin typeface="Arial" panose="020B0604020202020204" pitchFamily="34" charset="0"/>
                <a:cs typeface="Arial" panose="020B0604020202020204" pitchFamily="34" charset="0"/>
              </a:rPr>
              <a:t>20-30 minutes</a:t>
            </a:r>
            <a:endParaRPr kumimoji="0" lang="en-US" sz="1800" b="0" i="0" u="none" strike="noStrike" kern="1200" cap="none" spc="0" normalizeH="0" baseline="0" noProof="0" dirty="0">
              <a:ln>
                <a:noFill/>
              </a:ln>
              <a:solidFill>
                <a:srgbClr val="5FAF29"/>
              </a:solidFill>
              <a:effectLst/>
              <a:uLnTx/>
              <a:uFillTx/>
              <a:latin typeface="Arial" panose="020B0604020202020204" pitchFamily="34" charset="0"/>
              <a:cs typeface="Arial" panose="020B0604020202020204" pitchFamily="34" charset="0"/>
            </a:endParaRPr>
          </a:p>
        </p:txBody>
      </p:sp>
      <p:cxnSp>
        <p:nvCxnSpPr>
          <p:cNvPr id="14" name="Straight Arrow Connector 13"/>
          <p:cNvCxnSpPr>
            <a:cxnSpLocks/>
          </p:cNvCxnSpPr>
          <p:nvPr/>
        </p:nvCxnSpPr>
        <p:spPr>
          <a:xfrm flipH="1" flipV="1">
            <a:off x="4844467" y="1233452"/>
            <a:ext cx="1247051" cy="2125202"/>
          </a:xfrm>
          <a:prstGeom prst="straightConnector1">
            <a:avLst/>
          </a:prstGeom>
          <a:ln w="57150">
            <a:solidFill>
              <a:srgbClr val="5FAF29"/>
            </a:solidFill>
            <a:headEnd type="triangl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0780795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Shape 177"/>
          <p:cNvSpPr>
            <a:spLocks noGrp="1"/>
          </p:cNvSpPr>
          <p:nvPr>
            <p:ph type="title"/>
          </p:nvPr>
        </p:nvSpPr>
        <p:spPr>
          <a:xfrm>
            <a:off x="87703" y="70484"/>
            <a:ext cx="8932875" cy="469628"/>
          </a:xfrm>
          <a:prstGeom prst="rect">
            <a:avLst/>
          </a:prstGeom>
        </p:spPr>
        <p:txBody>
          <a:bodyPr>
            <a:normAutofit/>
          </a:bodyPr>
          <a:lstStyle>
            <a:lvl1pPr>
              <a:defRPr sz="3400"/>
            </a:lvl1pPr>
          </a:lstStyle>
          <a:p>
            <a:r>
              <a:rPr lang="en-US" sz="2400" dirty="0" smtClean="0">
                <a:solidFill>
                  <a:schemeClr val="bg1"/>
                </a:solidFill>
              </a:rPr>
              <a:t>LS05 </a:t>
            </a:r>
            <a:r>
              <a:rPr lang="en-US" sz="2400" dirty="0">
                <a:solidFill>
                  <a:schemeClr val="bg1"/>
                </a:solidFill>
              </a:rPr>
              <a:t>Teacher Resource: </a:t>
            </a:r>
            <a:r>
              <a:rPr lang="en-US" sz="2400" dirty="0" smtClean="0">
                <a:solidFill>
                  <a:schemeClr val="bg1"/>
                </a:solidFill>
              </a:rPr>
              <a:t>Materials and Resources</a:t>
            </a:r>
            <a:endParaRPr sz="2400" dirty="0"/>
          </a:p>
        </p:txBody>
      </p:sp>
      <p:sp>
        <p:nvSpPr>
          <p:cNvPr id="6" name="Slide Number Placeholder 3"/>
          <p:cNvSpPr>
            <a:spLocks noGrp="1"/>
          </p:cNvSpPr>
          <p:nvPr>
            <p:ph type="sldNum" sz="quarter" idx="4294967295"/>
          </p:nvPr>
        </p:nvSpPr>
        <p:spPr>
          <a:xfrm>
            <a:off x="6457950" y="6356351"/>
            <a:ext cx="2057400"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8788DFF-D2C0-C240-B392-B5E1E1797469}" type="slidenum">
              <a:rPr kumimoji="0" lang="en-US"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42</a:t>
            </a:fld>
            <a:endParaRPr kumimoji="0" lang="en-US"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15" name="Content Placeholder 2"/>
          <p:cNvSpPr txBox="1">
            <a:spLocks/>
          </p:cNvSpPr>
          <p:nvPr/>
        </p:nvSpPr>
        <p:spPr>
          <a:xfrm>
            <a:off x="439340" y="983209"/>
            <a:ext cx="8229600" cy="5373142"/>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2400" i="1" u="sng" dirty="0" smtClean="0">
                <a:solidFill>
                  <a:srgbClr val="5FAF29"/>
                </a:solidFill>
              </a:rPr>
              <a:t>You will need:</a:t>
            </a:r>
          </a:p>
          <a:p>
            <a:pPr marL="0" indent="0">
              <a:buNone/>
            </a:pPr>
            <a:r>
              <a:rPr lang="en-US" sz="2000" dirty="0">
                <a:solidFill>
                  <a:srgbClr val="5FAF29"/>
                </a:solidFill>
              </a:rPr>
              <a:t>MC Doodle Sheet </a:t>
            </a:r>
          </a:p>
          <a:p>
            <a:pPr marL="0" indent="0">
              <a:buNone/>
            </a:pPr>
            <a:endParaRPr lang="en-US" sz="2000" dirty="0">
              <a:solidFill>
                <a:srgbClr val="5FAF29"/>
              </a:solidFill>
              <a:latin typeface="Arial" panose="020B0604020202020204" pitchFamily="34" charset="0"/>
              <a:cs typeface="Arial" panose="020B0604020202020204" pitchFamily="34" charset="0"/>
            </a:endParaRPr>
          </a:p>
          <a:p>
            <a:pPr marL="0" indent="0">
              <a:buNone/>
            </a:pPr>
            <a:r>
              <a:rPr lang="en-US" sz="2000" dirty="0">
                <a:solidFill>
                  <a:srgbClr val="5FAF29"/>
                </a:solidFill>
                <a:latin typeface="Arial" charset="0"/>
                <a:ea typeface="Arial" charset="0"/>
                <a:cs typeface="Arial" charset="0"/>
              </a:rPr>
              <a:t>This slide presentation (contains both teacher and student slides).</a:t>
            </a:r>
          </a:p>
          <a:p>
            <a:pPr marL="0" indent="0">
              <a:buNone/>
            </a:pPr>
            <a:endParaRPr lang="en-US" sz="2000" dirty="0">
              <a:solidFill>
                <a:srgbClr val="5FAF29"/>
              </a:solidFill>
              <a:latin typeface="Arial" panose="020B0604020202020204" pitchFamily="34" charset="0"/>
              <a:cs typeface="Arial" panose="020B0604020202020204" pitchFamily="34" charset="0"/>
            </a:endParaRPr>
          </a:p>
          <a:p>
            <a:pPr marL="0" indent="0">
              <a:buFont typeface="Arial"/>
              <a:buNone/>
            </a:pPr>
            <a:endParaRPr lang="en-US" sz="2400" dirty="0" smtClean="0">
              <a:solidFill>
                <a:srgbClr val="5FAF29"/>
              </a:solidFill>
            </a:endParaRPr>
          </a:p>
        </p:txBody>
      </p:sp>
    </p:spTree>
    <p:extLst>
      <p:ext uri="{BB962C8B-B14F-4D97-AF65-F5344CB8AC3E}">
        <p14:creationId xmlns:p14="http://schemas.microsoft.com/office/powerpoint/2010/main" val="2804865735"/>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Shape 177"/>
          <p:cNvSpPr>
            <a:spLocks noGrp="1"/>
          </p:cNvSpPr>
          <p:nvPr>
            <p:ph type="title"/>
          </p:nvPr>
        </p:nvSpPr>
        <p:spPr>
          <a:xfrm>
            <a:off x="87703" y="70484"/>
            <a:ext cx="8932875" cy="469628"/>
          </a:xfrm>
          <a:prstGeom prst="rect">
            <a:avLst/>
          </a:prstGeom>
        </p:spPr>
        <p:txBody>
          <a:bodyPr>
            <a:normAutofit/>
          </a:bodyPr>
          <a:lstStyle>
            <a:lvl1pPr>
              <a:defRPr sz="3400"/>
            </a:lvl1pPr>
          </a:lstStyle>
          <a:p>
            <a:r>
              <a:rPr lang="en-US" sz="2400" dirty="0" smtClean="0">
                <a:solidFill>
                  <a:schemeClr val="bg1"/>
                </a:solidFill>
              </a:rPr>
              <a:t>LS05 </a:t>
            </a:r>
            <a:r>
              <a:rPr lang="en-US" sz="2400" dirty="0">
                <a:solidFill>
                  <a:schemeClr val="bg1"/>
                </a:solidFill>
              </a:rPr>
              <a:t>Teacher Resource: </a:t>
            </a:r>
            <a:r>
              <a:rPr lang="en-US" sz="2400" dirty="0" smtClean="0">
                <a:solidFill>
                  <a:schemeClr val="bg1"/>
                </a:solidFill>
              </a:rPr>
              <a:t>Notes</a:t>
            </a:r>
            <a:endParaRPr sz="2400" dirty="0"/>
          </a:p>
        </p:txBody>
      </p:sp>
      <p:sp>
        <p:nvSpPr>
          <p:cNvPr id="5" name="Content Placeholder 2"/>
          <p:cNvSpPr txBox="1">
            <a:spLocks/>
          </p:cNvSpPr>
          <p:nvPr/>
        </p:nvSpPr>
        <p:spPr>
          <a:xfrm>
            <a:off x="439340" y="829922"/>
            <a:ext cx="8229600" cy="5236618"/>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00000"/>
              </a:lnSpc>
              <a:spcBef>
                <a:spcPts val="0"/>
              </a:spcBef>
              <a:spcAft>
                <a:spcPts val="600"/>
              </a:spcAft>
              <a:buNone/>
            </a:pPr>
            <a:r>
              <a:rPr lang="en-US" sz="2200" dirty="0" smtClean="0">
                <a:solidFill>
                  <a:srgbClr val="5FAF29"/>
                </a:solidFill>
                <a:latin typeface="Arial" panose="020B0604020202020204" pitchFamily="34" charset="0"/>
                <a:cs typeface="Arial" panose="020B0604020202020204" pitchFamily="34" charset="0"/>
              </a:rPr>
              <a:t>There is only one student slide for this learning segment—students return to their original question and answer it using their model. Following this learning segment is a good opportunity to take a side trip to discuss climate change and what would happen is something or someone disrupts the cycles in ecosystems.</a:t>
            </a:r>
          </a:p>
          <a:p>
            <a:pPr marL="0" indent="0">
              <a:lnSpc>
                <a:spcPct val="100000"/>
              </a:lnSpc>
              <a:spcBef>
                <a:spcPts val="0"/>
              </a:spcBef>
              <a:spcAft>
                <a:spcPts val="600"/>
              </a:spcAft>
              <a:buNone/>
            </a:pPr>
            <a:endParaRPr lang="en-US" sz="2200" dirty="0">
              <a:solidFill>
                <a:srgbClr val="5FAF29"/>
              </a:solidFill>
              <a:latin typeface="Arial" panose="020B0604020202020204" pitchFamily="34" charset="0"/>
              <a:cs typeface="Arial" panose="020B0604020202020204" pitchFamily="34" charset="0"/>
            </a:endParaRPr>
          </a:p>
          <a:p>
            <a:pPr marL="0" indent="0">
              <a:lnSpc>
                <a:spcPct val="100000"/>
              </a:lnSpc>
              <a:spcBef>
                <a:spcPts val="0"/>
              </a:spcBef>
              <a:spcAft>
                <a:spcPts val="600"/>
              </a:spcAft>
              <a:buNone/>
            </a:pPr>
            <a:r>
              <a:rPr lang="en-US" sz="2200" dirty="0" smtClean="0">
                <a:solidFill>
                  <a:srgbClr val="5FAF29"/>
                </a:solidFill>
                <a:latin typeface="Arial" panose="020B0604020202020204" pitchFamily="34" charset="0"/>
                <a:cs typeface="Arial" panose="020B0604020202020204" pitchFamily="34" charset="0"/>
              </a:rPr>
              <a:t>Slides are not provided for such a side trip; however, you might consider showing students data that illustrates the increasing amounts of CO</a:t>
            </a:r>
            <a:r>
              <a:rPr lang="en-US" sz="2200" baseline="-25000" dirty="0" smtClean="0">
                <a:solidFill>
                  <a:srgbClr val="5FAF29"/>
                </a:solidFill>
                <a:latin typeface="Arial" panose="020B0604020202020204" pitchFamily="34" charset="0"/>
                <a:cs typeface="Arial" panose="020B0604020202020204" pitchFamily="34" charset="0"/>
              </a:rPr>
              <a:t>2</a:t>
            </a:r>
            <a:r>
              <a:rPr lang="en-US" sz="2200" dirty="0" smtClean="0">
                <a:solidFill>
                  <a:srgbClr val="5FAF29"/>
                </a:solidFill>
                <a:latin typeface="Arial" panose="020B0604020202020204" pitchFamily="34" charset="0"/>
                <a:cs typeface="Arial" panose="020B0604020202020204" pitchFamily="34" charset="0"/>
              </a:rPr>
              <a:t> </a:t>
            </a:r>
            <a:r>
              <a:rPr lang="en-US" sz="2200" baseline="-25000" dirty="0" smtClean="0">
                <a:solidFill>
                  <a:srgbClr val="5FAF29"/>
                </a:solidFill>
                <a:latin typeface="Arial" panose="020B0604020202020204" pitchFamily="34" charset="0"/>
                <a:cs typeface="Arial" panose="020B0604020202020204" pitchFamily="34" charset="0"/>
              </a:rPr>
              <a:t> </a:t>
            </a:r>
            <a:r>
              <a:rPr lang="en-US" sz="2200" dirty="0" smtClean="0">
                <a:solidFill>
                  <a:srgbClr val="5FAF29"/>
                </a:solidFill>
                <a:latin typeface="Arial" panose="020B0604020202020204" pitchFamily="34" charset="0"/>
                <a:cs typeface="Arial" panose="020B0604020202020204" pitchFamily="34" charset="0"/>
              </a:rPr>
              <a:t>in the atmosphere (biologically unusable carbon!) and what that might mean for cycles of matter and energy. This phenomenon would a powerful means to explore climate change and to generate ideas that help to explain why ocean temperatures are increasing. </a:t>
            </a:r>
            <a:endParaRPr lang="en-US" sz="2200" dirty="0">
              <a:solidFill>
                <a:srgbClr val="5FAF29"/>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5526001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861391"/>
          </a:xfrm>
        </p:spPr>
        <p:txBody>
          <a:bodyPr>
            <a:noAutofit/>
          </a:bodyPr>
          <a:lstStyle/>
          <a:p>
            <a:r>
              <a:rPr lang="en-US" sz="3600" dirty="0" smtClean="0">
                <a:solidFill>
                  <a:srgbClr val="583F34"/>
                </a:solidFill>
              </a:rPr>
              <a:t>Using our class consensus model, answer the original question about the phenomenon: </a:t>
            </a:r>
            <a:endParaRPr lang="en-US" sz="3600" dirty="0">
              <a:solidFill>
                <a:srgbClr val="583F34"/>
              </a:solidFill>
            </a:endParaRPr>
          </a:p>
        </p:txBody>
      </p:sp>
      <p:sp>
        <p:nvSpPr>
          <p:cNvPr id="3" name="Content Placeholder 2"/>
          <p:cNvSpPr>
            <a:spLocks noGrp="1"/>
          </p:cNvSpPr>
          <p:nvPr>
            <p:ph idx="1"/>
          </p:nvPr>
        </p:nvSpPr>
        <p:spPr>
          <a:xfrm>
            <a:off x="457200" y="3162075"/>
            <a:ext cx="8229600" cy="2280304"/>
          </a:xfrm>
        </p:spPr>
        <p:txBody>
          <a:bodyPr/>
          <a:lstStyle/>
          <a:p>
            <a:pPr marL="457200" lvl="1" indent="0" algn="ctr">
              <a:buNone/>
            </a:pPr>
            <a:r>
              <a:rPr lang="en-US" sz="3200" dirty="0" smtClean="0">
                <a:solidFill>
                  <a:srgbClr val="5FAF29"/>
                </a:solidFill>
              </a:rPr>
              <a:t>[place your class driving question here]</a:t>
            </a:r>
            <a:endParaRPr lang="en-US" sz="3200" dirty="0">
              <a:solidFill>
                <a:srgbClr val="5FAF29"/>
              </a:solidFill>
            </a:endParaRPr>
          </a:p>
          <a:p>
            <a:pPr marL="457200" lvl="1" indent="0" algn="ctr">
              <a:buNone/>
            </a:pPr>
            <a:endParaRPr lang="en-US" dirty="0">
              <a:solidFill>
                <a:srgbClr val="5FAF29"/>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16020" y="6285863"/>
            <a:ext cx="978144" cy="459302"/>
          </a:xfrm>
          <a:prstGeom prst="rect">
            <a:avLst/>
          </a:prstGeom>
        </p:spPr>
      </p:pic>
    </p:spTree>
    <p:extLst>
      <p:ext uri="{BB962C8B-B14F-4D97-AF65-F5344CB8AC3E}">
        <p14:creationId xmlns:p14="http://schemas.microsoft.com/office/powerpoint/2010/main" val="1633949490"/>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9360"/>
            <a:ext cx="8229600" cy="1143000"/>
          </a:xfrm>
        </p:spPr>
        <p:txBody>
          <a:bodyPr>
            <a:normAutofit fontScale="90000"/>
          </a:bodyPr>
          <a:lstStyle/>
          <a:p>
            <a:r>
              <a:rPr lang="en-US" dirty="0" smtClean="0"/>
              <a:t>Going deeper on matter cycling on Earth</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641837" y="2213469"/>
            <a:ext cx="5678655" cy="3922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511553" y="1534780"/>
            <a:ext cx="8308317" cy="830997"/>
          </a:xfrm>
          <a:prstGeom prst="rect">
            <a:avLst/>
          </a:prstGeom>
          <a:noFill/>
        </p:spPr>
        <p:txBody>
          <a:bodyPr wrap="square" rtlCol="0">
            <a:spAutoFit/>
          </a:bodyPr>
          <a:lstStyle/>
          <a:p>
            <a:r>
              <a:rPr lang="en-US" sz="2400" dirty="0" smtClean="0">
                <a:solidFill>
                  <a:srgbClr val="5FAF29"/>
                </a:solidFill>
              </a:rPr>
              <a:t>What has happened to the carbon dioxide in the atmosphere over the last 200 years? Why is this happening? </a:t>
            </a:r>
            <a:endParaRPr lang="en-US" sz="2400" dirty="0">
              <a:solidFill>
                <a:srgbClr val="5FAF29"/>
              </a:solidFill>
            </a:endParaRPr>
          </a:p>
        </p:txBody>
      </p:sp>
      <p:sp>
        <p:nvSpPr>
          <p:cNvPr id="6" name="TextBox 5"/>
          <p:cNvSpPr txBox="1"/>
          <p:nvPr/>
        </p:nvSpPr>
        <p:spPr>
          <a:xfrm>
            <a:off x="377050" y="5698094"/>
            <a:ext cx="8766950" cy="830997"/>
          </a:xfrm>
          <a:prstGeom prst="rect">
            <a:avLst/>
          </a:prstGeom>
          <a:noFill/>
        </p:spPr>
        <p:txBody>
          <a:bodyPr wrap="square" rtlCol="0">
            <a:spAutoFit/>
          </a:bodyPr>
          <a:lstStyle/>
          <a:p>
            <a:r>
              <a:rPr lang="en-US" sz="2400" dirty="0" smtClean="0">
                <a:solidFill>
                  <a:srgbClr val="5FAF29"/>
                </a:solidFill>
              </a:rPr>
              <a:t>Use your model of matter cycling to come up with at least 2 major reasons that carbon dioxide in increasing on Earth.</a:t>
            </a:r>
            <a:endParaRPr lang="en-US" sz="2400" dirty="0">
              <a:solidFill>
                <a:srgbClr val="5FAF29"/>
              </a:solidFill>
            </a:endParaRPr>
          </a:p>
        </p:txBody>
      </p:sp>
    </p:spTree>
    <p:extLst>
      <p:ext uri="{BB962C8B-B14F-4D97-AF65-F5344CB8AC3E}">
        <p14:creationId xmlns:p14="http://schemas.microsoft.com/office/powerpoint/2010/main" val="248012169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Additional exploration of climate change</a:t>
            </a:r>
            <a:endParaRPr lang="en-US" dirty="0"/>
          </a:p>
        </p:txBody>
      </p:sp>
      <p:sp>
        <p:nvSpPr>
          <p:cNvPr id="3" name="Content Placeholder 2"/>
          <p:cNvSpPr>
            <a:spLocks noGrp="1"/>
          </p:cNvSpPr>
          <p:nvPr>
            <p:ph idx="1"/>
          </p:nvPr>
        </p:nvSpPr>
        <p:spPr/>
        <p:txBody>
          <a:bodyPr/>
          <a:lstStyle/>
          <a:p>
            <a:r>
              <a:rPr lang="en-US" dirty="0" smtClean="0"/>
              <a:t>Placeholder slide for your desired lessons on climate change/human impact</a:t>
            </a:r>
            <a:endParaRPr lang="en-US" dirty="0"/>
          </a:p>
        </p:txBody>
      </p:sp>
    </p:spTree>
    <p:extLst>
      <p:ext uri="{BB962C8B-B14F-4D97-AF65-F5344CB8AC3E}">
        <p14:creationId xmlns:p14="http://schemas.microsoft.com/office/powerpoint/2010/main" val="78097857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Shape 177"/>
          <p:cNvSpPr>
            <a:spLocks noGrp="1"/>
          </p:cNvSpPr>
          <p:nvPr>
            <p:ph type="title"/>
          </p:nvPr>
        </p:nvSpPr>
        <p:spPr>
          <a:xfrm>
            <a:off x="87703" y="70484"/>
            <a:ext cx="8932875" cy="469628"/>
          </a:xfrm>
          <a:prstGeom prst="rect">
            <a:avLst/>
          </a:prstGeom>
        </p:spPr>
        <p:txBody>
          <a:bodyPr>
            <a:normAutofit/>
          </a:bodyPr>
          <a:lstStyle>
            <a:lvl1pPr>
              <a:defRPr sz="3400"/>
            </a:lvl1pPr>
          </a:lstStyle>
          <a:p>
            <a:r>
              <a:rPr lang="en-US" sz="2400" dirty="0" smtClean="0">
                <a:solidFill>
                  <a:schemeClr val="bg1"/>
                </a:solidFill>
              </a:rPr>
              <a:t>LS05 </a:t>
            </a:r>
            <a:r>
              <a:rPr lang="en-US" sz="2400" dirty="0">
                <a:solidFill>
                  <a:schemeClr val="bg1"/>
                </a:solidFill>
              </a:rPr>
              <a:t>Teacher Resource: </a:t>
            </a:r>
            <a:r>
              <a:rPr lang="en-US" sz="2400" dirty="0">
                <a:solidFill>
                  <a:schemeClr val="bg1"/>
                </a:solidFill>
                <a:latin typeface="Arial" panose="020B0604020202020204" pitchFamily="34" charset="0"/>
                <a:cs typeface="Arial" panose="020B0604020202020204" pitchFamily="34" charset="0"/>
              </a:rPr>
              <a:t>Learning Segment Wrap-Up</a:t>
            </a:r>
            <a:endParaRPr sz="2400" dirty="0"/>
          </a:p>
        </p:txBody>
      </p:sp>
      <p:sp>
        <p:nvSpPr>
          <p:cNvPr id="6" name="Slide Number Placeholder 3"/>
          <p:cNvSpPr>
            <a:spLocks noGrp="1"/>
          </p:cNvSpPr>
          <p:nvPr>
            <p:ph type="sldNum" sz="quarter" idx="4294967295"/>
          </p:nvPr>
        </p:nvSpPr>
        <p:spPr>
          <a:xfrm>
            <a:off x="6457950" y="6356351"/>
            <a:ext cx="2057400"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8788DFF-D2C0-C240-B392-B5E1E1797469}" type="slidenum">
              <a:rPr kumimoji="0" lang="en-US"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47</a:t>
            </a:fld>
            <a:endParaRPr kumimoji="0" lang="en-US"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27" name="Content Placeholder 2"/>
          <p:cNvSpPr txBox="1">
            <a:spLocks/>
          </p:cNvSpPr>
          <p:nvPr/>
        </p:nvSpPr>
        <p:spPr>
          <a:xfrm>
            <a:off x="457200" y="4398543"/>
            <a:ext cx="8384876" cy="1496143"/>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0"/>
              </a:spcBef>
              <a:spcAft>
                <a:spcPts val="600"/>
              </a:spcAft>
              <a:buFont typeface="Arial"/>
              <a:buNone/>
            </a:pPr>
            <a:r>
              <a:rPr lang="en-US" sz="2400" b="1" dirty="0" smtClean="0">
                <a:solidFill>
                  <a:srgbClr val="5FAF29"/>
                </a:solidFill>
                <a:latin typeface="Arial" panose="020B0604020202020204" pitchFamily="34" charset="0"/>
                <a:cs typeface="Arial" panose="020B0604020202020204" pitchFamily="34" charset="0"/>
              </a:rPr>
              <a:t>What did we learn? </a:t>
            </a:r>
            <a:r>
              <a:rPr lang="en-US" sz="2400" dirty="0" smtClean="0">
                <a:solidFill>
                  <a:srgbClr val="5FAF29"/>
                </a:solidFill>
                <a:latin typeface="Arial" panose="020B0604020202020204" pitchFamily="34" charset="0"/>
                <a:cs typeface="Arial" panose="020B0604020202020204" pitchFamily="34" charset="0"/>
              </a:rPr>
              <a:t>Students answered their question about the phenomenon, using their matter cycles model and further applied their understanding of matter cycling to the phenomenon of increasing carbon dioxide on Earth. </a:t>
            </a:r>
            <a:endParaRPr lang="en-US" sz="2400" dirty="0">
              <a:solidFill>
                <a:srgbClr val="256800"/>
              </a:solidFill>
            </a:endParaRPr>
          </a:p>
        </p:txBody>
      </p:sp>
      <p:grpSp>
        <p:nvGrpSpPr>
          <p:cNvPr id="12" name="Group 11"/>
          <p:cNvGrpSpPr/>
          <p:nvPr/>
        </p:nvGrpSpPr>
        <p:grpSpPr>
          <a:xfrm>
            <a:off x="2710866" y="771786"/>
            <a:ext cx="3747084" cy="3048533"/>
            <a:chOff x="2509706" y="936769"/>
            <a:chExt cx="3747084" cy="3048533"/>
          </a:xfrm>
        </p:grpSpPr>
        <p:grpSp>
          <p:nvGrpSpPr>
            <p:cNvPr id="15" name="Group 14"/>
            <p:cNvGrpSpPr/>
            <p:nvPr/>
          </p:nvGrpSpPr>
          <p:grpSpPr>
            <a:xfrm>
              <a:off x="2509706" y="1409784"/>
              <a:ext cx="3747084" cy="2575518"/>
              <a:chOff x="2509706" y="1409784"/>
              <a:chExt cx="3747084" cy="2575518"/>
            </a:xfrm>
          </p:grpSpPr>
          <p:sp>
            <p:nvSpPr>
              <p:cNvPr id="17" name="Isosceles Triangle 19"/>
              <p:cNvSpPr/>
              <p:nvPr/>
            </p:nvSpPr>
            <p:spPr>
              <a:xfrm>
                <a:off x="3011648" y="1409784"/>
                <a:ext cx="2743200" cy="2364828"/>
              </a:xfrm>
              <a:prstGeom prst="triangle">
                <a:avLst/>
              </a:prstGeom>
              <a:noFill/>
              <a:ln w="31750">
                <a:solidFill>
                  <a:srgbClr val="5FAF29"/>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8" name="TextBox 17"/>
              <p:cNvSpPr txBox="1"/>
              <p:nvPr/>
            </p:nvSpPr>
            <p:spPr>
              <a:xfrm>
                <a:off x="2509706" y="3523637"/>
                <a:ext cx="469784"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5FAF29"/>
                    </a:solidFill>
                    <a:effectLst/>
                    <a:uLnTx/>
                    <a:uFillTx/>
                    <a:latin typeface="Arial" panose="020B0604020202020204" pitchFamily="34" charset="0"/>
                    <a:ea typeface="+mn-ea"/>
                    <a:cs typeface="Arial" panose="020B0604020202020204" pitchFamily="34" charset="0"/>
                  </a:rPr>
                  <a:t>P</a:t>
                </a:r>
              </a:p>
            </p:txBody>
          </p:sp>
          <p:sp>
            <p:nvSpPr>
              <p:cNvPr id="19" name="TextBox 18"/>
              <p:cNvSpPr txBox="1"/>
              <p:nvPr/>
            </p:nvSpPr>
            <p:spPr>
              <a:xfrm>
                <a:off x="5787006" y="3523637"/>
                <a:ext cx="469784"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5FAF29"/>
                    </a:solidFill>
                    <a:effectLst/>
                    <a:uLnTx/>
                    <a:uFillTx/>
                    <a:latin typeface="Arial" panose="020B0604020202020204" pitchFamily="34" charset="0"/>
                    <a:ea typeface="+mn-ea"/>
                    <a:cs typeface="Arial" panose="020B0604020202020204" pitchFamily="34" charset="0"/>
                  </a:rPr>
                  <a:t>Q</a:t>
                </a:r>
              </a:p>
            </p:txBody>
          </p:sp>
        </p:grpSp>
        <p:sp>
          <p:nvSpPr>
            <p:cNvPr id="16" name="TextBox 15"/>
            <p:cNvSpPr txBox="1"/>
            <p:nvPr/>
          </p:nvSpPr>
          <p:spPr>
            <a:xfrm>
              <a:off x="4173523" y="936769"/>
              <a:ext cx="469784"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5FAF29"/>
                  </a:solidFill>
                  <a:effectLst/>
                  <a:uLnTx/>
                  <a:uFillTx/>
                  <a:latin typeface="Arial" panose="020B0604020202020204" pitchFamily="34" charset="0"/>
                  <a:ea typeface="+mn-ea"/>
                  <a:cs typeface="Arial" panose="020B0604020202020204" pitchFamily="34" charset="0"/>
                </a:rPr>
                <a:t>M</a:t>
              </a:r>
            </a:p>
          </p:txBody>
        </p:sp>
      </p:grpSp>
      <p:cxnSp>
        <p:nvCxnSpPr>
          <p:cNvPr id="20" name="Straight Arrow Connector 19"/>
          <p:cNvCxnSpPr>
            <a:cxnSpLocks/>
          </p:cNvCxnSpPr>
          <p:nvPr/>
        </p:nvCxnSpPr>
        <p:spPr>
          <a:xfrm flipH="1" flipV="1">
            <a:off x="4844467" y="1233452"/>
            <a:ext cx="1247051" cy="2125202"/>
          </a:xfrm>
          <a:prstGeom prst="straightConnector1">
            <a:avLst/>
          </a:prstGeom>
          <a:ln w="57150">
            <a:solidFill>
              <a:srgbClr val="5FAF29"/>
            </a:solidFill>
            <a:headEnd type="triangl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0191261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Shape 177"/>
          <p:cNvSpPr>
            <a:spLocks noGrp="1"/>
          </p:cNvSpPr>
          <p:nvPr>
            <p:ph type="title"/>
          </p:nvPr>
        </p:nvSpPr>
        <p:spPr>
          <a:xfrm>
            <a:off x="87703" y="70484"/>
            <a:ext cx="8932875" cy="469628"/>
          </a:xfrm>
          <a:prstGeom prst="rect">
            <a:avLst/>
          </a:prstGeom>
        </p:spPr>
        <p:txBody>
          <a:bodyPr>
            <a:normAutofit/>
          </a:bodyPr>
          <a:lstStyle>
            <a:lvl1pPr>
              <a:defRPr sz="3400"/>
            </a:lvl1pPr>
          </a:lstStyle>
          <a:p>
            <a:r>
              <a:rPr lang="en-US" sz="2400" dirty="0" smtClean="0">
                <a:solidFill>
                  <a:schemeClr val="bg1"/>
                </a:solidFill>
              </a:rPr>
              <a:t>LS01 </a:t>
            </a:r>
            <a:r>
              <a:rPr lang="en-US" sz="2400" dirty="0">
                <a:solidFill>
                  <a:schemeClr val="bg1"/>
                </a:solidFill>
              </a:rPr>
              <a:t>Teacher Resource: </a:t>
            </a:r>
            <a:r>
              <a:rPr lang="en-US" sz="2400" dirty="0" smtClean="0">
                <a:solidFill>
                  <a:schemeClr val="bg1"/>
                </a:solidFill>
              </a:rPr>
              <a:t>Materials and Resources</a:t>
            </a:r>
            <a:endParaRPr sz="2400" dirty="0"/>
          </a:p>
        </p:txBody>
      </p:sp>
      <p:sp>
        <p:nvSpPr>
          <p:cNvPr id="6" name="Slide Number Placeholder 3"/>
          <p:cNvSpPr>
            <a:spLocks noGrp="1"/>
          </p:cNvSpPr>
          <p:nvPr>
            <p:ph type="sldNum" sz="quarter" idx="4294967295"/>
          </p:nvPr>
        </p:nvSpPr>
        <p:spPr>
          <a:xfrm>
            <a:off x="6457950" y="6356351"/>
            <a:ext cx="2057400"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8788DFF-D2C0-C240-B392-B5E1E1797469}" type="slidenum">
              <a:rPr kumimoji="0" lang="en-US"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a:t>
            </a:fld>
            <a:endParaRPr kumimoji="0" lang="en-US"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15" name="Content Placeholder 2"/>
          <p:cNvSpPr txBox="1">
            <a:spLocks/>
          </p:cNvSpPr>
          <p:nvPr/>
        </p:nvSpPr>
        <p:spPr>
          <a:xfrm>
            <a:off x="439340" y="983209"/>
            <a:ext cx="8229600" cy="5373142"/>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2400" i="1" u="sng" dirty="0" smtClean="0">
                <a:solidFill>
                  <a:srgbClr val="5FAF29"/>
                </a:solidFill>
              </a:rPr>
              <a:t>You will need:</a:t>
            </a:r>
          </a:p>
          <a:p>
            <a:pPr marL="0" indent="0">
              <a:buFont typeface="Arial"/>
              <a:buNone/>
            </a:pPr>
            <a:r>
              <a:rPr lang="en-US" sz="2400" dirty="0" smtClean="0">
                <a:solidFill>
                  <a:srgbClr val="5FAF29"/>
                </a:solidFill>
              </a:rPr>
              <a:t>MC Doodle Sheet </a:t>
            </a:r>
          </a:p>
          <a:p>
            <a:pPr marL="0" indent="0">
              <a:buFont typeface="Arial"/>
              <a:buNone/>
            </a:pPr>
            <a:endParaRPr lang="en-US" sz="2400" dirty="0" smtClean="0">
              <a:solidFill>
                <a:srgbClr val="5FAF29"/>
              </a:solidFill>
            </a:endParaRPr>
          </a:p>
          <a:p>
            <a:pPr marL="0" indent="0">
              <a:buFont typeface="Arial"/>
              <a:buNone/>
            </a:pPr>
            <a:r>
              <a:rPr lang="en-US" sz="2400" dirty="0" smtClean="0">
                <a:solidFill>
                  <a:srgbClr val="5FAF29"/>
                </a:solidFill>
              </a:rPr>
              <a:t>This slide presentation (contains both teacher and student slides).</a:t>
            </a:r>
          </a:p>
        </p:txBody>
      </p:sp>
    </p:spTree>
    <p:extLst>
      <p:ext uri="{BB962C8B-B14F-4D97-AF65-F5344CB8AC3E}">
        <p14:creationId xmlns:p14="http://schemas.microsoft.com/office/powerpoint/2010/main" val="191653127"/>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Shape 177"/>
          <p:cNvSpPr>
            <a:spLocks noGrp="1"/>
          </p:cNvSpPr>
          <p:nvPr>
            <p:ph type="title"/>
          </p:nvPr>
        </p:nvSpPr>
        <p:spPr>
          <a:xfrm>
            <a:off x="87703" y="70484"/>
            <a:ext cx="8932875" cy="469628"/>
          </a:xfrm>
          <a:prstGeom prst="rect">
            <a:avLst/>
          </a:prstGeom>
        </p:spPr>
        <p:txBody>
          <a:bodyPr>
            <a:normAutofit/>
          </a:bodyPr>
          <a:lstStyle>
            <a:lvl1pPr>
              <a:defRPr sz="3400"/>
            </a:lvl1pPr>
          </a:lstStyle>
          <a:p>
            <a:r>
              <a:rPr lang="en-US" sz="2400" dirty="0" smtClean="0">
                <a:solidFill>
                  <a:schemeClr val="bg1"/>
                </a:solidFill>
              </a:rPr>
              <a:t>LS01 </a:t>
            </a:r>
            <a:r>
              <a:rPr lang="en-US" sz="2400" dirty="0">
                <a:solidFill>
                  <a:schemeClr val="bg1"/>
                </a:solidFill>
              </a:rPr>
              <a:t>Teacher Resource: </a:t>
            </a:r>
            <a:r>
              <a:rPr lang="en-US" sz="2400" dirty="0" smtClean="0">
                <a:solidFill>
                  <a:schemeClr val="bg1"/>
                </a:solidFill>
              </a:rPr>
              <a:t>Notes</a:t>
            </a:r>
            <a:endParaRPr sz="2400" dirty="0"/>
          </a:p>
        </p:txBody>
      </p:sp>
      <p:sp>
        <p:nvSpPr>
          <p:cNvPr id="6" name="Slide Number Placeholder 3"/>
          <p:cNvSpPr>
            <a:spLocks noGrp="1"/>
          </p:cNvSpPr>
          <p:nvPr>
            <p:ph type="sldNum" sz="quarter" idx="4294967295"/>
          </p:nvPr>
        </p:nvSpPr>
        <p:spPr>
          <a:xfrm>
            <a:off x="6457950" y="6356351"/>
            <a:ext cx="2057400"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8788DFF-D2C0-C240-B392-B5E1E1797469}" type="slidenum">
              <a:rPr kumimoji="0" lang="en-US"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en-US"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5" name="Content Placeholder 2"/>
          <p:cNvSpPr txBox="1">
            <a:spLocks/>
          </p:cNvSpPr>
          <p:nvPr/>
        </p:nvSpPr>
        <p:spPr>
          <a:xfrm>
            <a:off x="439340" y="829922"/>
            <a:ext cx="8229600" cy="5236618"/>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0"/>
              </a:spcBef>
              <a:spcAft>
                <a:spcPts val="600"/>
              </a:spcAft>
              <a:buNone/>
            </a:pPr>
            <a:r>
              <a:rPr lang="en-US" sz="2400" dirty="0" smtClean="0">
                <a:solidFill>
                  <a:srgbClr val="5FAF29"/>
                </a:solidFill>
              </a:rPr>
              <a:t>Up to this point, </a:t>
            </a:r>
            <a:r>
              <a:rPr lang="en-US" sz="2400" dirty="0">
                <a:solidFill>
                  <a:srgbClr val="5FAF29"/>
                </a:solidFill>
              </a:rPr>
              <a:t>w</a:t>
            </a:r>
            <a:r>
              <a:rPr lang="en-US" sz="2400" dirty="0" smtClean="0">
                <a:solidFill>
                  <a:srgbClr val="5FAF29"/>
                </a:solidFill>
              </a:rPr>
              <a:t>e </a:t>
            </a:r>
            <a:r>
              <a:rPr lang="en-US" sz="2400" dirty="0">
                <a:solidFill>
                  <a:srgbClr val="5FAF29"/>
                </a:solidFill>
              </a:rPr>
              <a:t>have </a:t>
            </a:r>
            <a:r>
              <a:rPr lang="en-US" sz="2400" dirty="0" smtClean="0">
                <a:solidFill>
                  <a:srgbClr val="5FAF29"/>
                </a:solidFill>
              </a:rPr>
              <a:t>an developed an </a:t>
            </a:r>
            <a:r>
              <a:rPr lang="en-US" sz="2400" dirty="0">
                <a:solidFill>
                  <a:srgbClr val="5FAF29"/>
                </a:solidFill>
              </a:rPr>
              <a:t>understanding of what organisms need to survive (matter and energy), what organisms give </a:t>
            </a:r>
            <a:r>
              <a:rPr lang="en-US" sz="2400" dirty="0" smtClean="0">
                <a:solidFill>
                  <a:srgbClr val="5FAF29"/>
                </a:solidFill>
              </a:rPr>
              <a:t>off </a:t>
            </a:r>
            <a:r>
              <a:rPr lang="de-DE" sz="2400" dirty="0" smtClean="0">
                <a:solidFill>
                  <a:srgbClr val="5FAF29"/>
                </a:solidFill>
              </a:rPr>
              <a:t>(CO</a:t>
            </a:r>
            <a:r>
              <a:rPr lang="de-DE" sz="2400" baseline="-25000" dirty="0" smtClean="0">
                <a:solidFill>
                  <a:srgbClr val="5FAF29"/>
                </a:solidFill>
              </a:rPr>
              <a:t>2</a:t>
            </a:r>
            <a:r>
              <a:rPr lang="de-DE" sz="2400" dirty="0" smtClean="0">
                <a:solidFill>
                  <a:srgbClr val="5FAF29"/>
                </a:solidFill>
              </a:rPr>
              <a:t> </a:t>
            </a:r>
            <a:r>
              <a:rPr lang="de-DE" sz="2400" dirty="0" err="1" smtClean="0">
                <a:solidFill>
                  <a:srgbClr val="5FAF29"/>
                </a:solidFill>
              </a:rPr>
              <a:t>and</a:t>
            </a:r>
            <a:r>
              <a:rPr lang="de-DE" sz="2400" dirty="0" smtClean="0">
                <a:solidFill>
                  <a:srgbClr val="5FAF29"/>
                </a:solidFill>
              </a:rPr>
              <a:t> H</a:t>
            </a:r>
            <a:r>
              <a:rPr lang="de-DE" sz="2400" baseline="-25000" dirty="0" smtClean="0">
                <a:solidFill>
                  <a:srgbClr val="5FAF29"/>
                </a:solidFill>
              </a:rPr>
              <a:t>2</a:t>
            </a:r>
            <a:r>
              <a:rPr lang="de-DE" sz="2400" dirty="0" smtClean="0">
                <a:solidFill>
                  <a:srgbClr val="5FAF29"/>
                </a:solidFill>
              </a:rPr>
              <a:t>O)</a:t>
            </a:r>
            <a:r>
              <a:rPr lang="en-US" sz="2400" dirty="0" smtClean="0">
                <a:solidFill>
                  <a:srgbClr val="5FAF29"/>
                </a:solidFill>
              </a:rPr>
              <a:t>, </a:t>
            </a:r>
            <a:r>
              <a:rPr lang="en-US" sz="2400" dirty="0">
                <a:solidFill>
                  <a:srgbClr val="5FAF29"/>
                </a:solidFill>
              </a:rPr>
              <a:t>and how organisms get matter and energy </a:t>
            </a:r>
            <a:r>
              <a:rPr lang="en-US" sz="2400" dirty="0" smtClean="0">
                <a:solidFill>
                  <a:srgbClr val="5FAF29"/>
                </a:solidFill>
              </a:rPr>
              <a:t>from the resources they take in (photosynthesis/cellular </a:t>
            </a:r>
            <a:r>
              <a:rPr lang="en-US" sz="2400" dirty="0">
                <a:solidFill>
                  <a:srgbClr val="5FAF29"/>
                </a:solidFill>
              </a:rPr>
              <a:t>respiration). But, we’ve been talking about all of this at the organismal level--what individuals needs to grow, maintain, and reproduce. If we think back to what we learned about about Isle Royale, we know that organisms don’t live on their own--they live in environments that contain many different kinds of things. </a:t>
            </a:r>
            <a:r>
              <a:rPr lang="en-US" sz="2400" dirty="0" smtClean="0">
                <a:solidFill>
                  <a:srgbClr val="5FAF29"/>
                </a:solidFill>
              </a:rPr>
              <a:t>What </a:t>
            </a:r>
            <a:r>
              <a:rPr lang="en-US" sz="2400" dirty="0">
                <a:solidFill>
                  <a:srgbClr val="5FAF29"/>
                </a:solidFill>
              </a:rPr>
              <a:t>does this mean for getting the matter and energy needed to survive?</a:t>
            </a:r>
            <a:r>
              <a:rPr lang="en-US" sz="2400" dirty="0"/>
              <a:t> </a:t>
            </a:r>
            <a:r>
              <a:rPr lang="en-US" sz="2400" dirty="0" smtClean="0">
                <a:solidFill>
                  <a:srgbClr val="5FAF29"/>
                </a:solidFill>
              </a:rPr>
              <a:t>To </a:t>
            </a:r>
            <a:r>
              <a:rPr lang="en-US" sz="2400" dirty="0">
                <a:solidFill>
                  <a:srgbClr val="5FAF29"/>
                </a:solidFill>
              </a:rPr>
              <a:t>explore this, </a:t>
            </a:r>
            <a:r>
              <a:rPr lang="en-US" sz="2400" dirty="0" smtClean="0">
                <a:solidFill>
                  <a:srgbClr val="5FAF29"/>
                </a:solidFill>
              </a:rPr>
              <a:t>students </a:t>
            </a:r>
            <a:r>
              <a:rPr lang="en-US" sz="2400" dirty="0">
                <a:solidFill>
                  <a:srgbClr val="5FAF29"/>
                </a:solidFill>
              </a:rPr>
              <a:t>take a look at a simple ecosystem--something much smaller </a:t>
            </a:r>
            <a:r>
              <a:rPr lang="en-US" sz="2400" dirty="0" smtClean="0">
                <a:solidFill>
                  <a:srgbClr val="5FAF29"/>
                </a:solidFill>
              </a:rPr>
              <a:t>than the </a:t>
            </a:r>
            <a:r>
              <a:rPr lang="en-US" sz="2400" dirty="0">
                <a:solidFill>
                  <a:srgbClr val="5FAF29"/>
                </a:solidFill>
              </a:rPr>
              <a:t>Isle Royale </a:t>
            </a:r>
            <a:r>
              <a:rPr lang="en-US" sz="2400" dirty="0" smtClean="0">
                <a:solidFill>
                  <a:srgbClr val="5FAF29"/>
                </a:solidFill>
              </a:rPr>
              <a:t>ecosystem previously discussed in Model Triangle 1. </a:t>
            </a:r>
            <a:r>
              <a:rPr lang="en-US" sz="2000" dirty="0">
                <a:solidFill>
                  <a:srgbClr val="5FAF29"/>
                </a:solidFill>
              </a:rPr>
              <a:t> </a:t>
            </a:r>
          </a:p>
        </p:txBody>
      </p:sp>
    </p:spTree>
    <p:extLst>
      <p:ext uri="{BB962C8B-B14F-4D97-AF65-F5344CB8AC3E}">
        <p14:creationId xmlns:p14="http://schemas.microsoft.com/office/powerpoint/2010/main" val="365449062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AutoShape 4" descr="data:image/jpeg;base64,/9j/4AAQSkZJRgABAQAAAQABAAD/2wCEAAkGBxQTEhQUExQWFRQXFRgWFRcXFBgXFhUVGBgYFhcXFxYYHSggGBomGxUVIjEiJSkrLi4uFx8zODMsNygtLysBCgoKDg0OGxAQGjQkICYvLCwsNCssLywvLCwtLCwsLywwLDQsLC8sLCwsLCw0LCwsLCwsLCwvLCwsLCwsLCwsLP/AABEIAQ0AvAMBIgACEQEDEQH/xAAcAAABBQEBAQAAAAAAAAAAAAADAQIEBQYHAAj/xAA/EAACAQMDAgUDAwEGBAUFAQABAhEAAyEEEjEFQQYTIlFhMnGBQpGhIwcUUmKx8ILB0eFDcpKy8RUzU3PCFv/EABkBAAMBAQEAAAAAAAAAAAAAAAEDBAIABf/EAC4RAAICAgEDAgUDBAMAAAAAAAABAhEDIRIEMUETYSIyUXGxgZHBFEKh8NHh8f/aAAwDAQACEQMRAD8A57FOFO2U4LXunlDQKWKcBTgK44YFpwFP2Uu2gcNilFOC0uygEVBRIpqrThQOFFeingU5UrJwwCl2UXZT9tA4AlHUUnl0QCuOEIpNtFArwE0LOBBKPcsqbKsvKuUuf8Q3Wz+Qtwf8FeKUK1c9VxR3RZ+4cET8gE/+o0nI6cX7/nQzGrUl7fjZEdKZsqW6U0rVFiQVq3Uy2sCh20qWLdZkwozwWvRTwtOC04AKKcBT9tKFrrOEpwFLtpyrWQjVFPinBaUCuOGqKdsp4WnxWbOCdP0vmXEtzG9gk+xYwD9pIpdfp/LuOgIYKxWRngkc0Xprbb1pva4h/Zgaf1i4G1F5hEG65EcRuMUm36leK/kZS9O/chiiKK8FoirTDAqJTjbp6CiqlZCiKUpUWpD26QJXHUNK0+1dVbdxCnqd1IuYhdoMoe/qGR/+s14iiabWG1ulDctOIuICA3w6TjcM9xzz2KcydJrw0xuKraflUQHSmbe/++//AEqz1miAUPbdXtsPS30kH/Cytw3xVYmc/t9vemQyxn8rsXLHKPzIJp0zRHuZpSYHzQa33MWV/l0mypG2vBaZYAOyl8ui7acFrrOA7KeEom2vRQs4bspwSvCnCgE9tr22iV7bXHEjpNkm7bIBgXEk+2Z/eAf2Ne6og8+9HHm3P/ea1fhHp72rzKwGxkW92M21RyhI7T5gweNv2rG7icnk5P3NSYpc80pLtSRTkjxxxT77Z4LRAtMBp81UTj0qQrVGQ0UGstBTC7a9tpoNEBoGgOpIUFjhdsz7CYM/bP7U1SCAQZB4I4NHKKZV/oIYGeMjk/kCfiapL/Sr1si5pnUKxPoedpAAypAOMn+aS8koyqr/ACNUIyXevwT+l6tV1RRnC7mVQpBbzSQsIVH3bJo2qtQ7wMbjtHxJj/lWfbRai3cF+46lsGVEbSvABwcdse/3rRX7wf8AqLkOSfz+rsO+fyKk6d8eonF6so6iN4YyW6ICXOVdh5gghe5QzkYjBEcz8d6fFO6JZt3NTba7KAv5TEEGFDELM/pzBz3PtRdZpTbuPbblGKn7gxVPS5G04y+6+xP1ONJ8o/r9yJtr22nxSHFWEwMpXgKeWryiuANApGFGUU7bXBIsUoozLTNtcAVaPpbJd1QcswUfdjA/1oSLRbVwoyuv1KQy/dTI/kVmV06NR7qzY6Pfp7Gpu3D/AFCHt5MtLqltD+NkR7AdqxJronjy8hsBkEC9bS6PuGTH3hh+xrncVH0C+Bv3/wB/JV1j+JL2EFLupppBVxGW/TbKeTqLl1lS2qKN55F1nAtj3APqBPABn2qKtH6OJeN5XEwPpfaQxRx3VlDr8FgRkCm62z5bsnscH3HIP5BB/NTQm/VlB+zRRKK9KMl7iClmhg0s06hVh0pQw27BHpZiB8OFP/uVv3oDyVBR0B37Yc9xtkHuMMIIn8waZqLN26rm3tRNy23umd0wxK2lIB98sBxwZFSZM0eSUdtP/lFUMUuLvSIrXRqGZEPoT627M/6UHx3J+3vR9FcJ0922AA9o+YoOPTIV8/AJb7Coup1VrSWgiRPZZkz3Z/3/AD2+Knwr1Qte3OZW5vDzwVj1D7bSP2qPrK1JP4l9CrpvKr4fc03S7lhbG5tzXHSbAEq3PquA4gyRB4k0zU3NzFsmTy2Sfkn3outRvMZ7hJuPBYlixgjcqgnO0A4HYdhUdwZwRHyuf4aremx8fje20v0Xgj6ifJ8VpJ/uyOGpxNIFr22riQXZSUq06gcKopYry0QCuCM20jJRQtFVKFhoihaHq7uxHc8Kpb9hNTTbqPrLG9GXjcpE+0jmg260FLew/hjxSNVon017Ny2rXbDdyFM3Lf4Uqw+AfaohrH9KumzeGBuVp2kmAy4YH4IHb5rbXVXlcqcqfg+/yOD8g1B0MknKHnuW9bB1GXjsAIpNtE205RXonnjtPaLMqhtm4hdx4WTG4/Ama0Pibo5tW7Lmdx3I0kEnb9Jx7iTWf21tOt6V20yEiU8tH3BlOz5LOywNpjnvNef1U1izwyP3TLuni8mKUF9zGLTrqhZ3nZC7gSJB9sjgEd8jjgZBm0TyRtIO3cA22WXuVIJVoPZSTke4rN9YuC2rfSS4MKVEiQfUCI75zNMn1K4c8btGIdO+fCemF6Lf8zc/ux/3960umuN/dtTtztNm4F7yWa1OO0MJ/FZTpumvm2ipfa0LZdSoWYYlt/6oMyeZwatNN4guaVgdQqMAPRetottj727ij0up74DCJBNSyco4V8PvZTxjLM/i9qMt1fcA7EzOSfzA/ElR+al9A0ylrYXKorMY7ztB/wBa2nXehLq7Vu/ZAe1eBYnANpiFBtmABtG0QeZY/FZTwx0o2nvJB3ENa5yTvCA+wiootOVSfkseo3H6Gn1YlyzAL6VAAOAqoP5IXcY/5UApRNU6PqHthtyKhAIiGaQrGRggiRj3NFNqvX6XLyjS7Kl+tbPK6jHxlb87/TwQFWnhaXbS7asJRPKpDZoqzRFFCw0RClKoo7JSba6wUIjUdDQlFEFBmkHu2SOQRIBEjkHgj4oDW5qYXm0gAzbLAwP0u25Sff1Fx8SvvQhS4NtbGSSvRk/EOiCMLoBIn1RyD7j9pj4Na7whqNLqrW1yszO5WCspziI7nJBEZx7AN/TK6lWEqwII9weawP8AczZ1BKeUGtNxeeyquvsRcdSQfcA815nVYuE/Ug6ez0MGTnDhLwbrq+kOnZg+Ap57EH6Y95/60AJUvqXUrWpOnYLbV1SH8q8l5GIKhVlcqAzEiefxSvYIMEfiq+k6iWVNy8aJOpwRxtV5Ilw7QW9gT+wmtPqL9210vS2L8eZcsWww/wAgAaD8/QP3rIdefbYZf1OPLX7vIn8CT+K0ninWG7fbPptgW1+yYJ/9W7+KOWCyZop+NgxycMUmvOjPXdChAG2ADICsyrOc7VIE55rM9b3W79sOd6yCpPtIBU/OB95rpPh7Rae4WW87KQR9ALbQRg4VhJJXnsD3IjM+PenaNtMPKN/zwxI80rHlyQScBgMCJHNTdRPE9RW/qU9PHL3k9Aug3/Ou3UUAHcrCTBJYBeeIlVj5bvIqV1e2EV1YK4H1DDL+ex+3M4qi6L1S3bu27p8xbj21b+mxUFG9N4tAkjehIUFcwJxWo8S27+o0tt7hi0MsAym4rESFuNMgleRmSPqpH9ZkjHh9b/yOfSwlJS+3+AfgnrqrdfTqQttjus5kKxX0j3ZSNv3gVY33Rl1DXbAsvum7cL+hrhMkWz7QSQsT7kGBXM9U224m30lQNhHIYS0A9oxHzWh1BbXlXe6LVtrardeCVTUW2MPtxAYBJ+55gTK9NMo46ZI0G5tVKKRZS0AW7ScAVoNlUXT+n39Owu2dQu8KRIEW2ByTIYgjHtQNF1PUKGm2bpLlmYknLZIA/SM8DiavxZngVTj33qiPLiWZ3B9tbLbaaVH96Ojg5od5B2r1jzB4uj2p0j2qKJqVbuYoNBTEuW+8UyKmFo7TUVz8UEFjQlOimilogIPVOpHTm22CGJRl43K0YntmCPkKe1WhX2MjkEcEHg1WdXsb7NxYklDt+GAlSPmaZ4e1Nw2kS6IZUENzuWePuMfuPmpZScM9N6l+UVRip4bS3H8FuBWf8QdKtMwuXQfLkbyvK9pwRitAGp2CCCAQRBBGCDyDW82JZI0xeLK8crRB01jRi1bXRISwa3c3ncDetpdtrfG1ss4BUx/mx8XniK0Ld+5JhZLAnA2nPJ7AyJ+Kwd2+NNdawV8+yW3+XgXE3KZCsfqlMFSCGgcHNajX9eW5olfS399q2VS5vH9fTkiQz7wTEBoYkiRy3qryceSfTzlas9LJCOaMaZkm1F3V6xBaQm3aaTM7YX1MXMYkKwj7CtPrV3K4B2GC2ZMLMHABLLkAxP1CeaTo2rKWSqoqWhbDOwmXcqrMATkqqqq7jlis96yC9bvPeNxXKsu4qQY2YKiD2EE/tTJZWoOXmWv0/wDTEcVyUV2j+TYaTrtqxZADesEBDaS3yQSAyh5H7AjvWMXWpqL7JdVlu3nCl0Z7ju5MD/7rtIJIO3Ge44qB1TqjC4HJBJUAye20DA7H5o3h3XWQ7XLq3AQQbb2oL22GCdpwwMnn8ZyJoxqNlEvmosh0l7Nu0rLv9UI6qZ5aU91bezehsghvfNlrzdtqttyzM6hwqn0qkD1MwwcED85mp3WfEItWA9o+bd1YYXF27ALQ5d1U4us0Z/yt+Mne6y7adrIJS0geRu+rcxIk44G3/wBPA4oxju5b/gDla1qiJrrtthJ3zvwUKngLwCOIHM1eeDW3M+1ZtDg4xdkz+SG/EDiaz3T+kNfXH0IrXGA+tlEb9o94z+JiBWp6jatNpH/ud02ykJ5bs67rZgf04kElizEkA57zTMeSGKSvYMkJ5Iuize/vuG3agLb+sjAZzMIP5J+YHvVpo7GxAO/JjOTk5qp8KdOVLQIYNzwIE9/z2/FaDZXoYE5P1pee32/7POzNRXpLx3+5UKKfFF2Um2r7I6BDFOmiBaXbXWcPs3TUlbatg1GWjIsVhm0C1FgofcUNRNW+msNcO1fUfYcmiW+lNb3NcT07XQAkTvIIBA7wczxWHlUe/c0sbfYodQsKSTEAmfsO3zS+A1t3rRsC4bpILWnCx5IH6HLEYyT9gcVK8vsawfjbpgsOl60SpdzIBgK4ghkIyp5P3qXrMcpVNPsU9LNK4vybi5aKmDHwQQyn5DDBH2pVWs907x+LltV1quzj0pdtBVndtG6+uNxEZK8jtMGrxztBJMAAkk8ADmnYM3qR33QrPi9N67GY8V6dje8y2CTZtFnA/wAOTP7D+aD4aWRrokSlpyAT9IJDwBzl1H/F801eqMb9y6ohWt3VIYYKlfLG4fKvx2BNVHhXURqACYDLctt8i5bZQD/xbD9xXlZ3ycmelhXFRNR0C9us37TFg21im6Aq2wgRQDxAgD9qy2ji3bYMRLSZAx/lBacxHAqe+o2kO6C4oO1rbEhT7HHMEcGRnj2peqatL15mFhbYAjarSsjuBAiRHGKLqcEvodF8Jv3I+ouSYJmeO4/I7D+aakKAFY5J3KCDgex5/BHbv2S+QAIESoPvg0O9YUQbbMfSC0iCG7/jv+a0kqBJuy5u9TNyGYABEW3bVRCoiDuTkmZYkyZYmoIvb5E4Mk45PapvQel+Y6B39LMEKgwTvBUEH7xV903wDc/8W6i/CKW/kxH7GhCHNtR20Gc+CXPSIfRAWK2okuNsgH0MBuW4IiNpAPtMCtfpugWVMsN7Zkt3JIJMccgftUrpfRrenXbbXn6mOWY+5P8Ay4qaBVuDpIw3LbIs/VynqOkC09hV9KKFEzCgAT7wKOa8or22qyXuJqLfxUOKsrF6ea9qLAMGinRzVlbFeijvp6YbNaMg6epivBKWK449uYEPbO26uUaAdp789iJB+Cas+j3POtBVnfbkFWke0Km6ThQO5kDk1TXLxU/Q5HuACP2B3fxVH1vxLftFTYS96ZB32ZQe7LIJBMLPE7R7VB1UHayQ+Zf5LOnlacJdma/VWYORBBgiqPxP0wX7BB/Sd4jnHMfj/So+l/tDN+2guWg1xctdAcApBhSqK3qBjP4x2W75moteda1nlBCSVTSndAzhnuwcDmR34yKH9Qp42mt/sH0HDJd6F6F/Z1bjFwXHBDtbK7LixJAVdxEE4YGTExnlfEmuCJcQTvUHcOCIE7T39pqw8B+KHuu2m1MEbZ0zIipcc5LB5mWKwYHdTk4qd42sztcHfutx6swyliQfvu/n4rz455404/UsliU5J/Q5nprgdSf8Uhh9iYH7R+1VPS7P9dj7NP3gbo/g1a9O0vlkKM7xM/5onj/hI/FDcC0ocj1M5HfC4G78yR+9Lc/icV5Hxh8KbAa+8zenADH+aqi8PsiIJn5NXlyyG5qk19ordk9+fx/sU3E09C8ia2E1SelW7cH/AF/6/vURuFIwVYgkGDzuU/6/tRtRqlZChOe3tI9/io2muzvB5Zcf+YEEf6EfmmwTrZiTXLRp/ClhruptgcIRcYgzAUjn8kfvXUmFco8Aa/yddaD4S5Nt8fpf0g/MMVP4rrKrBKnJBI/YxVPSJJyX2Jesk5cWMr22jeXXmSrbIQJSkBpzCmx8UThgWioadFeiice2zQitHWlK0Akby6abdSdtIRRsFEc26QKaOUppt0TjJ6jQawve227S7ix3b4DdhxDgx8DvUZfD2oCNcu3AkISLaSwLRADEgQM5iea3YbzLSkCGts1u7787rZPwQ0A/H4qn8QXWWyQvLGPeMEz/AAKg9LG4Ob9/3LPVmpKH2/Yw3T9U5bY42X7ZL2mBiSDIgjvMfmDV3q+subRus5aYhS2C5kRt/DZ7D75yWsS8lxLrDAbmSTBxJB+M1pulWLV9CgIW4PWNwx6pCqG7k4A/HFQTirTZbFuqKvottn/vF5rihbCB/URw7bcD3G4D/iHvUfqRD2PMGMAgd9oMf/0G/JpdB0S55l+04KhkABJAkb1uDnsdkT8VOv6NvKuo67TsJg47Rg+38UqTSnY9W40Z0dSiCDMciO3we/2qx11jdtPz/wBv+dVHTLQhwwIMr8fJFaPVDH4P8Cf+VHK1GSoGNOS2ZjWaQKs9yxA/Heoa2+9W/V2ClFicMT/xGB/oal+FtAl6+lt2I7qFE7mWDDf5YBk1RCb4piZwXJlr0HwVcZUuXrjWu4RQC4GIJY4U44g9uOK6LaGZrxt0eyletHHGC0eRLJKb2SLa0rLREXFNNcEjm370NhTtReCgsxCqOSTAFIBOQZByCODRszQQpSFKkstDNcEDFOWlinqtE5A2FDIqSBTLluuRwDbXttFNqm7aJkj3dW1n1qm9T6byTBNvuy/5l5+QPgVUdW6rpnXal9N5I2LPqJ7COxgmPmtBFZbqfQLlt2u6SIb67LfSec2yfobPwPmMVHmxSVyh57r+fuVYskXUZ+Oz/grddoSylRnuRgffbxOcxnmqDTvtWFAZkZDtbAi2HByPUpIeQy5BA+41+r6x5VlVS0vmBmDFwDgqMEcyCOZxMVzzquqY3N2BOZAgSfb27j9q8+MW9F3JG31fVrt62b162UZbW9CWLK0EelHPYjMCYip2i039+tCzk+ah8pwPUpyGB+QQQRwYkUDwh4iW/YTR3YKwFVuCyqICfDiFWe64OYJ13h7oqWBet2zIDrd04MHZuBJCkndt3IojOQM+qpG6k15Wyj+1HJOq6YIzIVIa03lXJbJdZVp7RIwTVjpl3LJ/+PTjHtWr/tE6cgvDWqIt6lRb1C7ZKX0ESexBVe3dCe9ZLotkAu4WUQCc7QxJhRumBwfsJrpyTWhkE6M7r0L3yPYgDMcY5++79q1Xge8umd2uAqXUdh9PIIPt3xWa0umYsW+sTywiRnJHb3PtNXlppJFvG7A9oYCR8Hiapjl4NV4J8uPlDflmy6v4kS0QFXzBt3MZ2wJI7jJwaiN4w23DChkAUke0xuhu5Gf59oqj1PQL7SQ1ssYUgsdsR2hJJP296FpPDepR5JtHsPW3HuQUwMx78U6XVze7JV00V4L3xJ4wZNQEtQ1tYMqcGVBG6Oc+3vULX+LLlwEJEBpJiD2Kjvx8+/xNRNT0K4x9bWpgAZYuABAgbRwI+KYnh6YbzdrGObf8kBycmOY+1Zl1Lfk0sHsP1viA3tKyXD6ixzEiMRmZkSR+1A0viXUIoVLgKjAkSR8ZFTB4bthSDcce8BJk/HEY+ef2afDafoe6w9woGfbPPbIxWXnf1D6PsdN5pjW6IBT69o80hkUqmjOtM2UTJ4Uu2q/rWv8AJtFwV3Dsf257GYqT03VC6m4QSMNHY1jmuXEZwfGwrIaYQakcRJiTA+/YVG1mvt2/qyfYf8/aulkjFW2CMHJ0hRTL90W0Z2+lQWP2FUWt6wzyANqkRgydpwTI5/3+cb476s522izHBJUTHPpmPz/PtU39ZFuooo/pZJXJkjp+sF9WLGWJJn5k8j7yPxUG70fcCrKTB7CYB9vcfFQ+l6khlZuSYbtz7j+a7V4RvWfLtuFVTEO8eolQS2ef0n8MK82U3Fl3FVZzHwZ4SuXHLW2S5b5KeZtaR/wNsbkeqPmuh9N6myOLV03ACGXZeINy3cQg4dQBcRlghvj71l9b4JuDXXNXpb9uVJvAKx8xHVpZROGIEyODMd6vfF4uC5bvxkCXjiVJUfw/zgrU+aSe0OxL+1l11DTJftX7JIKuCy5mLqwV4+k/T/PxXI/EmsVGOmt+kBhMHklQGJPcFY+PWa6Po7yJFxTus3ArEgSUYHkx3AJB+M5mK5zqdElvVXP72p8tyTbuKcNaHpRwRyIAke8zScS+K34H+KQ23rWW3sW0rCDJEAwPqJI4MA5I794ip3hhVDEwwUkqdxgxzgAgHAPP/em9O6NtQtvZ0PEAI0Qed7AZG095Dds1a29Ggjy922cCEI/wkbjuMQCTkScHBFOVJaFZLcvZBm1QJO0MTxtB4/1H5IH7cp5pJG9No9lJJMn32AEwMwDE807tCg4BgAhcYPIEf7FI9kwJke5W42O308Ed+PfiikY8ke5dO3Bb7CAQTyBHPMZzxRbGhfgQqxv9URtzDEfPGeTxEzTPKVFHqlRMkkkkE9zEswyMR+4r2n1KlvLFshQI3ZWOwiQBH5ngVujLkhj2V5JMDtMKfYGF/bMf60NuqgH/AKcVZv0t2I3t6QeTGRHHqwO3bkCoGs0EOdmmVxzPmRnvwIoxlF6ZiV90dJuwR2qMBWa6j4oKG4E2kB0RCe5MFpn7/wC5FV9nxed9wmXG5lA+lBsHYnJzMHuCJ+PYfUQjpnm+jJ7NR1bq9uwUD/r3fcADmO+Yqr1HiqwqljOJwBkxj7A/H/eMJ1frVy/eljKrgCCAJGcHnv8Aj3pq6ZrtsBFIyRJjaQRyJPMkD7VLLrJcvh7D49Oq33PdV8QXdQHb0qCUIVVBMCJBc+pc59j7VbdFu3SCbDFQYBJOO8nJ+eT78jszp3hq3b9V073gCOFB+R9p59u1XIJiANq/YiYkH7DAqPJmblaZZjwpLYe/qnICtc37ZP05n/Y+eaALAPbM990x9zn+adas4g/z2n4JznFOvXAJVA24iN0QEn07gcffE8fspylLuxijFdkZrr/WNhNm19Zj+p+lZaGiBk5z7E0C9cTaswLxQQv6vf1fAJJzVaNNctuqXWSVVW9JmD2Dz7GJ7fPND0XmO7tcMMXIx2K+3xz+9U0ox0ItyeyPqkKS3IMk/E5n9/8AWrrpvXG8k2d0EEMMwWABAInuAYP2FCu2gR6uCP2NUvVunlAGElexH6f+1ZpS0zW4na/7OyfLXzbagXVdVukyU+kBGYjM7SDnELg81e9b0X9MiCCpmD2JG1hI+6H9z2rnv9mPjawbf911TbQRCluze4/M/v8AANdXSzICXmDAjajz6binhSf03ACwHvuPfiaUP7a/3/ewzlvkc48O67ytS9uQLdzcuR6Uc4nb7TiOIJE96rvGegTT6VbV4K1xbrG0GLAIG3MpPG4bQARgErkYq38TeGblq/ccZXkjuywJhR+sfz/IZea0xFnVt5tiLLWb7FcIWkMt09oLfUffOaRGTjJL3KWlJWvoBvWQioXdCxBVdhMtjlVOQOCBFANliIHpMAhmy2Y7YaD8GrfUdJspbd9BtILEXQG80lpgyZzyMTA9hmqe/b2QzqRBwSIAwJ9o+1PS3QhysFpyFA2gwcwR2PfdJB59yPmnIz3DFsT94Cr35P8A3qHrHRWEZGWKpGZ7NtEk4+J+ac+k1VxRt8uyIIYCRJ3EASP0wB+9M5aFP2ZD6p0rUG5Ny+iWoAhGY7j+oQMfGfehWevMh2WEYyQN99mUBZgADM8ciZjvxRdP0y+FNy+xVFI9AVmDZAwqEE4xIHetAnTzc3LhYUlfLPqVQeQLm3bnbgTk966Ul52BRsxPU+sXgdpbcGzIbcpMkYkDv8VH0/UoHqJDdwSDn49QgfFbW30a2hgqGYZc3roFzc099oUIREROARkin3dPYwGEYBERBB9QP0mef9iueSK1RpQf1MSOol4Xbu9bPjH1SYHE98e5p2j073RsScsSzFYCCThjGDnjGY/F90/w9YtEGTdbIG4sqCR/hBhvzPP2qytFYAQAAE+lVAC8nAHHbPz3rUprwCOJvuU/TPDYtne7eYeF3D0gfCmZPHqJj4q8VQBgRE5OPT7jjueK8yRtkkqT7TmeAIyc9qLavMDCJ6gANzEBRJM/biPz3nCm3LbGpKOkD8vk5MfTkfPbjsPeiWx7AnGSRAGeBI9Xfj3n4oVnU7p/UODBwD7AgfzRL10YBPPaJkf4oIJ4jnHpn3NBr6hv6BcQSApMzHAnHvzzMzQb2oXy2fkhlVrYIJVySIIUnk5IBGFYnANe0l9WlsbT+rdIMCYVZz3GK0NjRKltX/pEWwb9wsCSFdCu8LM7ii/UZIXAADQNwhvZic9aManhO+bralkNxChdxKghBt9O0kHKgARULrWiTTatrYnayWbi7h6vVbAJ449P4jvXX9HcT+7sYHm3U3AMcMD9jBAAGfj5isL4/t2LvUVW4Cr/AN0tkFTGPNuDPv6TNP7iOxS9L6SLhJBPuMDYTOcmRn2/2dNoemwNl62jDnaUUgr7A/8AeeZmk1WlC6X+8aefRcW2wI+rCyWPvOA3uCODFWfR9eupQ4AdAGKzkjvtmM8EjH1D3MT5FbHReii6l/Zz0+/vuWw+muKD/TVptsezQ0lB8Aj7VA6P1l+lX1098td6bqBCbpYJIVWKk8AEmV/at5/dQ6mCSQDBHMg8Se8e4/msx1bRjV9Mu6UA+YhN21vwA4ksqH3AMwezHmMBTk38T0FKK7I2mlIuF9Hcctds+q27ETdtkAo09yPpPvAJ5qPb8G/0isKWB8xbZErbuZJFsmQoLMTEmCTXPOgf2rLcFnT6izc8zcqLcUyRJUAmSD7zH7cR0rqWvNsad7DldrqrqSYuI0g7pnII/ntiC8cY7mZUpPUTj/RNQ+gvaizqNyMzAqWUBPV3+DJGQTx7Vet1hDpzcvK/lkAkuGWdpGBjmZ7ZiugdT6Y2u09x7PlpfRydPcdSVDQVae8QSJ7ex4rnHWRq0F23qtO1xz6VCAENgEl1XhRyG9vwSOClUwub3EqtD4qtozQolvZZZJAEknkwAOIG381O/wD9KVeWuAWyfU3dJBhcfKkz7D5FCteHdQUJFq1aUySGtrcfdIM7gGYkCR8ftFsnhrTFYupfDk7WN50MwfqVrcoF+qBAmeK01C7MrkhnT+u+ek2XBTeyPFtSZgRBYSoiTO1sAntUT/6+HveSCGDQCVddwJiTvW4A5ndKiTg4MVd2NNbt29ipCgQRyrJHpMmZnPP+tC6pq7ellTMLBIRPSFYek8Acg++R9xWElfYZbHOjWydx3IG9OWkQYBBbI/iJ/eqv3U3GMj3P/wA1W9T665XFpgCYBKkZEcDsYI5/51kNV1Vtx5EY9pjk5rlglJh9SMVs6Msk8iOY4xgz8/7P39csMD6Noxk5acDsOPz71MtEY4iZx3HdWzwR2j96Yl45EjmQBMGMEH5kfweMVlM21Y1fS+5mwZMAQR2yffk/f71E/wDqBvH+kPRnJgiSTiRM5HtUkWQH5kn6MbuJ4cz7TC+5OKOjTMS3vzBJ5mATj2+/NbVPwLetWAshoiQDjuNzEDj9ppyXXG7cFmQB6ewAIhZZifx+BTGtxyBbYHDCVJMZwJMccn27xQOuXzZtG56j6MSsFmxAZYG3JGDHeup+DrXkn9Psi9dRT9Cxcuh1gRJCIRP62Uz2Ko47ipngTS3Lml1+o1B803S4ghSCoSLhyNrElQI4hTHtUbpFkrprRYnzLtldS5k+nzdiWljvC+r/AMxJjNaTpPT7i6RLVsqroOGna/pB/SJgvMzPJ5pvyqkhTfJ2yV1W7ptP083bqlV06t5ah4LKsqi5/wARhR9xnNfOuq61qL+pOqd5uscmPSFjaFC8bQIEV1n+2O4zaOxaI2xdLXIyoKWxtA49JFzcJA+nORXK7FidPuaJIaDHZJH803FSjb+xiVuWjd+B/HP92ItlDcs3JF9P8E4OTyeAPcR961HUNEmn1CX9NLowgrILrgmQDi4hU5X6uD6orjfRdX6+VBaBLYEg4JMiO4n5rf6Lql8N5JtWysSG3rAg+qGEhllhxBnnPCsyaG46Njorhe4NouISZ3bwFYx9yfb7xGe13oeiraJfcSWiQDiZx9vgE8xXNG8Vf3a7uKF2BURuhdrfVMTiAP2P3roHh7xfptWCqhiBALbTCliQIJ/kRHvINSpcXvsOlFtWjJePvBS6W9b19hZt27qXb1scoFcM7oO6ETK/pIxj6eh6HRWtVaD2nlWAdSDInHPwYH8+4rN+Oupi3p1t3t5s3Ga3da2CXFko24gH22iQeV3jO31ZzovTr+jWdD1AmyzqQP6RXacmUuKdhIM45j9nOcXH4+3YSovwdfsslq0WvFLe0TcYsAg7FiWgR8ms31DxHp3KHT3bN3AL7f6u0MDsMA+mWjByYAFY7rXTn14VNbqLzROEdLabokSoSDwsEjk/Jomj6ImnuHylVMcooWQPpVisdx+oEk0HlxtJJhjjknbJ3UAw8wlkVSf1Wwm5fUxRVBIZjs95gSRPIrhhVI9OcKYKmMGQfUsQe0iJzxQbmtuBfLUM7+ZAuC03yzEkGJIIGDzxAIgdx2Z7m+w1zaBIZYImNrQxYAYjgYIPYzmrN9iFpLaKfUyG4WPr80spCkhEg4U7Z9Ixk8zNOu6i1ZUou9hBYKilynYgAg7LYM+nAH5qPfugF2RHtOCz3ECoGck7Sd1t/wCopk95Mgxiq7WdRvkKPVu3Q0bklD9M4MjI/V8bRBjfFtmbIus1+rvPb8pAh/RNtGZgcCRtIg8yR+TFZl+nm6S9y4+4nO5Lkz34FaHqV28pV1Hq2QzYZQTAZWxIEDg/5sRxT6roGqd2ILN82llOJxx7xx2p8KXsLls3w3EDKyROSdpnECSOR7+/70niDrGybdsxiSYIye0nntxitb1boRNibDbgwzdDeo5j6JCxPtB47mqBPCF+9auC8PLkhV2jcZWILRnaSCfzwvFJUV3ZvmzM6XqtwsSrsW9uZJPEZmtLbIawA25Zn0BoZzydpUTESdozWWvdEvadtzWmJRx2Yo32YD1LHP5nirXT9ae8Qpezpl2ZMLO3sqjlmy2MCmPH5iY9T6mg0to7FAPlnAW2rZjaQoZSvoOySYk455rK+MNWFT+7Wt5fepKkMWO6CBBMySw4GcVG1niF0Jtae+jKymTbtlJnkncARchfqE9oNN8JJu1iXr5JVXS4zXCXLAMBwfqA2mT22itxxtO32MOaekdN6p0e+un0/mYa7p9Pbdf/AMVy2glMY2yCfuD2q66DpL5fTs9wgIW80ZIcMoAJ+zATjvI71kfFvja5Y115NRbe7o3W29h7e2QCik7GJhvXPfBHtWt0viBLm2/ZbzbTgEMo/UMEMOUeDwaVkpJSZuFu0Qv7bulI+gYqPWHtFTmSTc8v6u4i6fSfg1w/XahVtpb/AMIK/JmZrvfiXVWNfpX09x2t7trKQCGVlIIaMdwMcH3Br578SdGuaW75bw3dXGVce4nIPuDkU7HKM9JmWnDuiqkitD07rnpC7trxAOdv5g5qgEAZmf4pgNPlBS7i4ycS+ubt5ZmEcnuOMQBmpfSfEFy04Nu6wEgMFmCvtt71nbd8gHMzzOa0XgeyGZiG2sOxI2sCDEgrwCpnIww4jKMmNcW5DseSpJRO0avZqtGBcChjDCQCCD8HDYY+/b5rP9PubbfkgbfSAAZgcjk5iYA+KW3fZFVTAUcLkgRwJ7cT+KhvqGO4SGjnBMAqXPHYKp7/APWvMV1RU+9lha1QJOCBBUEE47YPYwB+AKNa1wU5hhntkGZjOIwaqLLlrbMGBicQTgEmT9xtMdjRNLqVIVmiMSAQeI4mB+phWHA2maDT6mSpAMgyIJ+qDAMcDIn/AOadcFm2xuKh3n1/QpcmDKmDkSRHHHPJqBpGUkFTws7SZ4E+kE+r/WTOe8nSm6GKulu20qwdbo92IV0KmAe+MQYns7DdUKyIiX7VlFS4FuXd7C5cEI6W9y7G2oD6WGAY/aiNeuNeG1Ys7WgEMV9EbfS4DrG7uQueYoOs6lZRktXQQzKFa425wdjSCGtLsLQGJ4METHafftFntgbzbO7e6qLi7SAw3DzAUGZ4Jgfan0LK7py+cStwKjAFSrW1tyxklrbBj3UjnkDM82XTtNaCZtASxIDeUSJM8hMjJ7n7kRVQOoKbha41mHRUs3GIA3KIJfzAEksfp3YwBUwaB7oDpKfUrqr718xXZXhngxuBrq8nMn6XVi3a8rf6QJOAuO8bcDJn8fmvX+pwqrJiFk9ySZImPY1ntBpThg5hipgiYEN37mVOfmpRu5GOVDHnM4j/AL1I3L6jUok7Wb71m4ktDq0BiCRwfT7DAHPsTzWXuf2eNcInUQIBb+hxzKg7o7DMdzg1ptJqWdLhBA27h3JMcZBEc596nWrC3EF2IYD3n2P2GasxcoomyVJ6Oc+KvCRDTZsXCyqAzKoh8SWKgCTxwJJnFZy5rn8pHsyr25XcMbbcZSTjEAwM5nvXbtOWCrc3EgZ2njI96d020mq9DooUg4gEESpgg4OVHbsKcpqlexVNNnKdB0S8/T7rw9y5cuWzatiT6QC5dVODM8r7VTdOGr07brS6i2CZZfLYo2JhkPpcR7g12dFRG220VFRyoUD0xkHHsZOPmq3orAl7kH1MQVZtyhpmUH6VyBt/yjNd6ndUHfezD+Gxq714l3u6e1ncyr6iW4hbxyvJ/BjvReoeF7i2gb9w37du4TKFTqGwqlFy0AllOf8ADAnFbs3du3aIbb9S4aRIkwIJgHt3PFWuhf8Ap2VYK5YZLKJKhSYO2JMqM/el82npDO/dnINR4GuOVOn9SXVUp5rhLttiDut3EjDgq3aCACKXSf2e+vZqNQlk4OALgI9924AT2+32nqF1zp7TMNpNzzCSF2kbcfImDzHMnMxWc8da7y7Nlwit5wAi4A4tiFK7BgBgYzHYCMCNLLNukH04ruVFvwNoFALXWbZJYB1JcGSsDABgcA5mqvV6+1Z3Lp7CWlYAn1XPMJEGBLGVJ4ntPAJBnN1FLrpba1jcAf6hAP1CdqgRhP5qm6hpkcXGVQkE7VyVAyO5k8ck1pW/mYHxXyqhNP4guqyy524BE+n3GD3FT7/idT5ZUtv2ujmD6kljwveCY7DIqhugMEkCSYBjj/r+af1zRi3d2oSACoHv6RAJI79z80Xig2ZWSS2XnR9X5SM+4MAGhQpY7huOBI25IzxB+DUO11G8StzkOzlhJYoR6m4knBVsDue1QtbpRbsm4py6yP8AKCQGAJ5B3fwKvukrsUjkC6ZHAInZBA7wgzWHCMVb3ZuMpSdLwaXoOp85QQ1plFwC5tOCAYaEYhlbbmIia0m1gWDhrlsqxUgSu0kkglWGQOxGRxk7RmV8I6dLtp7YKMSAIhvqSchwZ5IxEzUm6L9k3B55JQobe1dgUFjKsqmGEHk5+4xSKgvlGJt/MWnWdbeVrRUobW5pWLg3AKWWSP8AxYVhknMDuKHY1CWnS9IvXGCC24y1qeFbA2CTwT3I9yLG1oSyXLm6GTaODDZ7qGAiZ4znnAitfpyjUKQArAyrW99phu+oHa8MpMGCOR81tbRlteUEs3LTqQ9lLu8m4Fe36Qn1T/hIBIgROJjuK1Nfp7ZYXXlyzGLmoZWUTtC7br7hG2P9zXuqdQuC6oLF9l07ZCyAGK9h3CkH/wAx4qX1DX7XygYsA/JEbskCP95rK1o00f/Z"/>
          <p:cNvSpPr>
            <a:spLocks noChangeAspect="1" noChangeArrowheads="1"/>
          </p:cNvSpPr>
          <p:nvPr/>
        </p:nvSpPr>
        <p:spPr bwMode="auto">
          <a:xfrm>
            <a:off x="155575" y="-1905000"/>
            <a:ext cx="2781300" cy="398145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8440" name="AutoShape 8" descr="data:image/jpeg;base64,/9j/4AAQSkZJRgABAQAAAQABAAD/2wCEAAkGBxMTEhUTExQWFRQXGR8bGBcYGR0fHBsdHBsbGh8cGh8aHCggGx0lHx0cIjEiJSkrLi4uHR8zODMsNygtLiwBCgoKDg0OGxAQGywkICY0LC8sNC8sLCwtNCw0NDQsLCwsLCwsLCwsLCwsLCwsLCwsLCw0LCwsLCwsLCwsLCwsLP/AABEIAREAuQMBIgACEQEDEQH/xAAbAAACAwEBAQAAAAAAAAAAAAAEBQIDBgEAB//EAE0QAAIBAgQDBAYHBAYIBAcAAAECEQADBBIhMQVBURMiYXEGMkKBkaEUI1KxwdHwFTNicjRTc4KS4QcWJFSissLxY5Oz4hc1Q1XD0tP/xAAaAQADAQEBAQAAAAAAAAAAAAABAgMABAYF/8QALREAAgICAgEBBwQDAQEAAAAAAAECEQMhEjFBBCIyUWFxofAFE4HBM5HhFEL/2gAMAwEAAhEDEQA/AMEl4qfA024pfcMuTcZQf8C6HqN6UJAiaY41na5eUad/fwU5T8q+curNG6ZdiUPZ9sgBBaGU8jz9xOo+FTVpIBGXu7jqKr4diIkbhie6doOhB84+IFXcQtC2ARqs+8abH8+dZvkqKN3G0F2MRbHQDxo+xb1BALTm2/lIrN27Guu0z8NR8aM4VcfNaIY7XCRyPrVoY09sEI27AsJh5YsylQOZFV8QgaiIPOm2Gx9w5E0KjqKtxd+03r2191UXxKRWjJWnGaOR0pv6M28jXWA9VTH691evjB7Ash/XnTrhlm0bNzLcExufKmW2Ko+1szGDsd4k860b3u0tvbB7yd5apt8MUEMLgg86jw/CgXye0EHT9a00LvY8VoP4Zje1ynMVvoNGHtDoeo8KqbApfM2wEvCS1rk3jb6H+D4dKCxFnJm70EGAaN4g4Kgro0CSN9OdJkJ5FoQ37hMjrNWYS12ds2zu/ebwHIfjT7sRiYzwt8e1oBd8G6P/ABc+fWlWJZO0KkMHBhgdI6gzQx9Cx6sWWcSO0Cr1rTvh89xFG8UvwSW1ugLZE9TTl+J3LVt3CDMTltii8achnG2AekXEskWbakxpoOdVcCVg5RpPaAyelB8X4owiCM5Gum1C4LH5CDmZjNFUnaF0nov4dhWsm7cuCYkeP62oLAM7MZEL49a1vEsH3AwIGeDrSRbq5+znMQdelGbfRpICtYIWwxALE60J9KufZrTDCm6CofIOsb1R/qs39b8qZbB7Pkhw/s8U9sMBbv5hI2VxIk+DRQuIuMGuAiGuO4E7gS0H3mKMu2lTGZxp2YBjxFoRHvrmGUYlsjsFuDVH+0ZkBj+Nc/Y6/sU4bDtAfXwo25dLkAjR5keQGvmDXcRiApW0RGUx4VO4FU6mN4+VZr2kgJVoISyFGU6n2SNiOR+UVfgUBe3l0bK0DzDT4VFcHmw+dTLA7eEVzgyE3cPEyQ+njDCPjTrWisURw9uEDRppPv5ffU7uHB73hUeIoViyrSLejEe0/tHyHqj+WedQv4goIOvKmTVGtLRmmSbjSNBtWu9G7aw4PNKVWcMurRz+dN+B24fXYiKyXkWKrZRwK0Dce2/Ocs9eopJi7xtXRyIfX41qrmGm5mUeodT8qVcf4epv+cNTLsfwEcVsZzI5wYqq1eCXVB1A3ovGfulceVJGQhxO51NSzPeiOTtUO8daClvsnUVTZyYiFcxfAhLp9sDZLh68gx8jUGxBeyjn2SVNJLV5rjZUWADq1ZRa2gSjT0bnAcPClS2jgGQeR8aq43i7YBAiRsKKxQJw6oG+vyQjMfXMaISeZ2BPlWEBbIc05xIYHcEbzOxp9+A8X0jl3Bdr3yQo60Xw1EUnIJiBmPUn8pNKxaZ1ABO+3403wRyFFAmNT4k0OVKjKSQx9JLy9mjT6mkdSdqW8Jw8I11xHPXc0+s2lAftQCW1VOelZ30hxzsAqjVtgBT8U9hkr2NOHcQBzZtF0y0d9LT+sHxrPcL4VfNsFoQA65ulFfs23/Wr8aVuaeibhJ9BONC9rdZu60atvGw2pRiLcMHtnNG8UZxAFWxAOsOB98/dS+3fW2AynxqNtaDKXY7wGEt37KW2hbo1R+Rkzkb8KW8Uw7KFDrDCZHkY/CmXDcSr20BGVoPeA99c4irPGbvsogOOY10Py+dFjtXGyPCMX9XdA2GVvd+hRmBK2h2zNDAlbcfaee95AfMil3o4v14txIcZY8PHypl6R4LNC2u72aQvUqNTPUnf30y2tDQ3G0K+F3PrCG15geNAcRvFmg7zrRXDkgtcOgyyp6zpVfEUVXDbgiglqwVcbKUL8tAab8ExGU5SZM6UmxGILCRoKq4PdPbLvE61fXEKZusNei+VI7raHzNL/SGz3lP2dKacQWZZRtBnxGtUcdsNcsi5bRm0EwCfuoMp4YgtlikT3Q01Vi7Rzk+EUbbtG2FW4jKWMjMCPvqrFKToNOp6Vztt6Ios4XhgLDhjpnmqAIuKqgAMwgUStxfo0ryPxqfogva3jdcaWx8zVodBirO+mdw5QgGsT8P+9AYBzi07w/2pV1/8dQN/7VR/iA6iifSDFhr0nbagrdxVYZDDg92NwdxFLKbTEcmpAeHEuLa7zqfmaLuubTB4ljso+ArQtw/MpxCIO2b96q7Ane4o6HmORPjSw8Qs2SSwL3uhGi+VZLYeKRXwjh143hiMQ2UR6vOD91WY/imS6eytAAe234c6jhrr3AbjTJ28PyoTEWpBzMBNUV+CkFb0UY7G9rbbM5bwGg+VZ/tLf2W+NOMBZUFwDI51f9Bt/YFLyp7J1tjLj9uC5HtXn18tPvNC4TgbXFtO4Cayy82HJgOQb/MaHR7iLloEAkaszwY3Lty56iu2ihLlJDmCxJmTy3qMZOzPSdnSsEHpqPCKVcYvmxfOUAqSpCHaCJ/GPdTTtAy5x5MPskcvKheIYA3rtgyAhQhz0CGWJ8lIqsl5Jwck6/kssWG7B79tYu3JCjmqT3iPOI+NU3ccbgVjILCG8IlT+FLOI8VJuZ7fcVYVI5KNAD7tT4k0W9/s8sAM4WGHs97vbdZpVJHb6bHLLLjFbZLBcKxGJZcKiQswHMhQD3pJiPdVvpRwX6I9qw7B4UEld4mOfONprnCOL3bIuqCCt1QGB5RMR03O1Lry9SSepMn51rVaPr4f0mUZpZNr/lmnv4jh1hQ+HQs+4DgnXqZ0+FZsW2u3Guk9nOuYLpyECIA/yNab0P8ARJL6dtfaLRmAGg6GCT8D+jWNv+swQygY5fKTB+FPfxOvF6bAnKEFbXfQwuX7i6LfJG8Z4P3xP51z9s4jY3roHIBjE+81Hgliw14LiWZLcHvL15TodN9vCm2P9FjmPY37Ny0NQxuAb9dImjetGlgxQnUtfx/Ymu468whmYxtm1+E7Vd+1rhtm0chV9CSiyNd8w1FCXHY+tE+H+VTwiyTqAeQjc9PDzoXsefo8dW0Mbd2yjCzcbNaWRntDXmAYb4xWhwvDra2H+i3UuIWksxCsAdswaI6VkMZYy92O9OpzAqZ2gAQDvzNRAcHLqDoDqRpsJ6DXn1oe6cL/AE7HNVjewy56P4h5ITNJmVZWH/CTXbPA2tOGgG56xBGwFOuFiwLSK0DEEwjIxgyR64IgcwCPfypfxvjV1LjWFZwPVYNPv0O0itpKz4uXBLC6kcwnHXtnugF9yTtHNY6RpQXEcFbVhiLctaunSdSrc7bHqOR5iD1obCWJzO3dHX8qJ4DxkLcNnJ9S/wC8bdgeTqNgV+Ykc6yi6JqLq2yzE27hU7W12ltPv1pJf4ZaJ719nPRBp8TpTPjPDLikrcfMRqGnRgdipPIjWgbVjIu65j1YaDw11NUujJpBlsW7CyokxIU6nzND/wCslz+pt/D/ADquxhXJMwQeeYH8al9Bb7JpU2Dm09E8dxJe1t9ssjsl12IzMx+XSp4m52cPbfcSvn0YdDV3HgrjKQAwyj4gGPdNANZKgQdqnF8o9CznWmF2OOZlbu5WbcdCN46giPhRuNvPbwSDTNecknmEIUx/eyg+QHWl+Gwwd87KVtp338R9keLGB7/CiO37VQ93QHFCegXIBAHQD7qFd2GCt0ijAYVhnzju9kTH8RIVfmQfdUrVrWmvpHew5uD6NmyhQGYsTmI5jlHl51P0Ys2jeQ3yFtgyxbaBrB86Wk5cUew/T/TL0/p3ka338/oDW8NOlcGFlZ8T+WtPeNX8M95mwqgWwIJAgFhMmOlAWmAUDwrqioHXByyOMmq03X+qFT4YkRJC/ZBMeUTVf0SnnZzR/BcauGu9o1rtARECMy6jvLPMe6s8cey8pcItxVv4GQbDEeFRKHbWtz6RY6xfjs7TBh61xgAW0iDEz50gPD9Nqm8erRsOR5IqUo8fkKcJg3uMFtoXY7BRqfyFW4jD9kXt3LZD6RrEfgZFOuBcQbCXs+QOCMrCYlSeRGxqPpNi7eIu9pbVl0gljJPTwAAgUnS+Ys4zll4cfZrtfEHw+LFuxJbtS6svZnulJEBiQO8PA9RrvSy1bzMBME6ST+PTlTHD4rKjI6K4IIXbMDG+xMa/EUAbdLOfQMPp65a38SDKQ0bEbefKtDw9lxTKMSoRycqYmAMzR3bb9dOflSC4Rp4fnWi4RxIsqqwRvo7C6oY6FfVZdTlEBpB2BB6zQhLZy+u9Mp46av8Ar8ZkuMYhhc7MqQykqV5AgwaMQBVUQM0fM66/IU79Kjh5OJtMv1hBFrLqq5e8x8SwjTmTzFZzhV0sxJE/ieldB46cZQlxl2OHtDEWxaIzXkBNn+Ibta/FfGRzpNhsOoAe7udh4daKx2KWx9YT3we6B9oa6eA5n86MxtoX7a4sL3ngXVGy3I3HRWGo6GRyrN0hZOkB4gW2UwNKU/Rv4GpgtkLMsB5kVDKPtD5/lUJZNkWyOIm7fuhNdSPBY0knYDTnUrigaZszfwiR84rmLxQGYL3VJzHxM7t+HSq+D4mS96Jt2oiRq9w+qPIat5DxoxXhAathXFMSLa/R1MNEvO+YxAn+EfMmhLeNzWCrDvG7Mc4yATQ1qyLmd2bUET1Ykz+vKi14Rd7LtsjG3mgONuYIPjp+poyTpnf6CN54J9G6w/CeHDA2mvOUvMgeQ3fYlZgLqMo22FZ/D2xEcqR4dQNaY2cRFTWVX0e19PglBO5N39voH5ZK2k3YgeZJijeNcFu4bIWIKtsy7SOW361oHAXit1HWMynMJ20/RrRY/wBJw9i5aNps7xqcsLqCSCDJ2HIU1pptv6Ep5M8fULhG46T/AD5X9hXgLgyyxiKKfCFoNL8DYzLrO/IxFaHhLWlMXJjkBOvWY1Jj41fHNOKs3qJThKTauP3BLeBIInXrTLD4K3/9Qd3wqkMO0cIxZM3dneNP+/vplnEDkDz5eOvnV1TObNlm0vxiG/wrlrHKaAvcMI8K1uIAC7VDB4NrqFhlInLBMEkRoPjU5wix4etlGPKXRkMRwyLXaBg2useM/PTagcJgLl1sttGdugE/HkB51oeJ4LKxGx2I6Ryqv0f44cGbsoXDxsYIifzrknCKlT0jsjmyfsuUPal48flAXCMTZFq/avqoOUm2xQZg3NASNJ5TtrS/F31RycOxCukEEbBhDIZJnr4SI2mvY9+0uM4EZ2LZRykkx86P9FrVoYkC+JIBCoRIL8gw6b++KnybqP3DOMcalkd9W0L+B3Q5aw/1iujKlrq7EQQfZOYAz59aAuFbAZmJUL7j008SdBWs9E8LZxmLu3mTKQM6opIAPdEiOhk9NayPp3gXW6bd0kyc083BmD4VfErjs8v+rRTzXVOt/UWYPif0i6ILjoNIA6TE05t41LVwpdb6m4Ml1dfVOzKeTKYYeUc6x1jFG1dUxrsAPkBWgfAM7Z70qN+zHrnz+wPPXwqko0fG4tsI4hw82W7MwSoEONnBEhh4Ea0JlPQ04tXRicOUH77DbDmbXNfEpMj+EnpSX6TXO9Mk1sotakrq2fSOZnp76ZYhVTLZFxAlmcx73euH1j3VOgMKPKqeDsqK+In1TltzzuMP+lZbzy0kxNwZzJJE6iujxoKfhjFBZyqi3ZIJYlbZ1J56sNq2/onftHA3cPceDdeLTPyZhAO5iSN/fXz8oEOblA+JpxZKtgXOoZWtmD/M6/cRW62dvpd5orrYXwnhb3cSuGP1blyhkTlIBJkc9qYcf4E+Du9m7BpEqwBAI1Gx2Om2tLF4wxVXDsmIt90XF3dNtT9pevMVdiuM38QUN5s7IMqmNY316muOShWu/B7OGTMpqTpRSd/X4r5F+HeJNGFwF1/P7qbYjhmCtYfK92MXkzRm2YT3CvLURrrS/wBHMBcxD5LcSBJJmAPcKDjJSUew4PUwlic+q7v/AHr5WW2ljSatW6RQt66QD1BimOB4Sz2Fu6yxOXLqdDABU6awdZ+FUg3J1EbNlhijyydN0cw2Kg6mJ/GtVhuNZbYRrbMMuWBGVtNzJkH3daxGOw72XKXBDCD8dahf4hKZTMaDT76eGfi2pEfUejjnipLaNGmIgZD865hMQyCFMKxkggGD1Ejfl7hSROITvWk4TwcXkDi+gHMamPDlr4VSGTm6RH1EIYo3k6fysFSyblwIsSTzPzPz+FIeL28l1kMd0kGNj5VfxK4UdkzeqxEjqOYpRibxdixJJPMma58uZVXk7fT4pWpXqiWHxZt3EvKB3HB12JGsUfZwlzieKu3FCWjGbnGkKJI1LRrMcqhZ9GcQcOLwMqzLlt+13oUMOQmRz21oThPF7mCvMVUFhKsjdQY5cwaXqlLrsnOXNSnipzVpfS/JC7iXwGKuC2VcrKzyYERMA+O07igMfhLt29ku63EVVJ6LlBX5GmfCcKmKfE3r7xlXOPFiwMDroCv94VfxvEhcRccwrO2usgZQFA+VVx2ouUf4Pg/rE/dT3Je99a/6LbXCVT1IRzvcAlvIE+r7vjURgMp8tT4jrRpc17t+tD9ySPPPK/IBhcWmGc3bRGckEgj1oEFT5jlTD9ocK/3R/wDF/wC6l9zD2medRyJA+MdYob9jj+tt/GhPJbtBcnLYs4g6Ky4XcWV1PW42twn5KP5aDbDFmKqMx9kc6M4fwpsTcBB3E3G6T95rW9nbsLltiOrcz5nnXS1uxZNRMpjeHXLaMzsAoGinUn8BrRnojxC2y3LF0SLy9mDzDalY99LPSLimZsg1j1vPp+vDpQGBsHKW9U5laekE7fGj2i2ObWzS+kvBvod/sxcW4hGZGB3UzvHMRQ2EvEagwRBB6GdDRfFbFu+tl7MtimHfQRrlB1J2znLMDkRzpNbuwAOZJPw0/OuTLj4u0er9L6tZsSi3t0n/AH/tI0vBuGXMTcIQqWOrF3AJnUnXvN1MA1osRwQYa21xcUwuqskIYViDovU/gYpN6D4nDriQ2IuG2ApCn2SSIhjyEE/re/0mweHW6TZIIiZBBGpjQz76mopQ5+fqdOXJOWdYrqOn7vfysCXEMYHLUyev503wfGL1pVVSpVTKhgTlJ6QRSvgiq9wKxAHMkgCAQTqdvOt2/BsAUN0hlTqHkD3nQHwNHFjyNXFpB9R6rAnwyJv+Pz8sxvEce9641xyMx6baaQOgq/gvBbmJaFhV+20xPQdTQOOuW87dkWKScuYQYnz186ecD9LOwtCzctF1UypQgHUzrI685qUeLm/3GdeeWSGBf+eO9fwvoLeM8Ju4VwlwDUSpB0YChcNede8pZeuViPjFH+knHPpVxWyZAqwBMnUySf1ypl6H8bw9i3dFwqt1joTOqgSBMEASD8R4U0YxeSoukJLNlj6ZTyQuXlL8ZnbtwkE71r+N8CwqYQPbMOFDB2J78xoOUmdIqnjeKw2KypZuWe3JJLBGWQAYUGIPKSTyrOXuD4k3Gt9m7PbXMQDOVeu8CY0607hwtVyvyS/eefjLk8fHbT8r7aGh9L7ipbt2bSq4ADMNc2X7KAaHx5UBd4FdvYe/jnbLqz5W3YanfSNdBprFEejnpVZw1p1bDM1wZjnX1jm6mO5lA38Ktt4DHHsDfufVMSUtOxYhQJlyAM+WVEE6k6xrVox5pcnf9HHkyLBJ8IqO+27bXbr7fQqfgmDt3FZrzZbS2xcTm10ktqOYAIJA/CkdzCq5XMzfdr76lxnFMt51UZkz5pMEs0RmZuf3bUZh8f2mUFfhVlS6PgZc0s0rbsVY252bnKzDyOnw2pViOL3oMMCOXdFOcYpdyFALE/COZqFzAIvda0TpqwJHvMnL91Hin2jllDkKcHxi4y5WjwgR91c+kH7IrlnhlsXJzEgeyhn4ue6o8s1Msyf1I/8AOP8A/Kj7K6F1HTY34AFt4URoWZifj+UUl4nxRSxWf8vE9D4Vw4si2ba/bn5a/cPhSDilsq5jQEA/HQ/MGk5ctHNpuy44W2OevWRU8LhwWKZswYb9ACDHyNK0s6E7gbxyo/g9ky9zkFiP5tPzp6aXZRWWYLG3bL9pabK+oBABgHeMwME9RrHnWr4Jx3AdlctYy0pvPclcqnZhJOYeoAeh9o6VkCYJ0knc/lXRo5aBHz6fhTadF4ylFpx0aXh3o3fvI920AEVypVzBA0KkHZpB+Vd4f2iIbgtkkj6sRO27kdFg78x4Vn8DjLh+qLEox1Qxl3nXnTfiGLsalGhVVQDLRs2kb7kjx3qMsMU7R9RfqmRxqRbw+5m7RRHqMCT/ACn9e6i+G8JuXkuPbK5FBJExOUclE6xTzE3sJbtrcw4t3Li2y4WCYLAORnX1tZ0MxJAjYAcA4Pi3RsTZu2rCkyyfYInRlcGBOo5HflU/2F0zvxevilcaX1+45wfBcNbXOy3Lo7PMOkkSJC6jcczQ3EOE4ZbIuW3uhyAcpQuI56qO6Bvrt76Awl8iyFtW7X0hdr9vElSDMSUYQR4CBEU34f6RYlMMmHSxupDNcuoCCfa5nLJJ1+NUeODVcfsb/wBOWMuSne+rS19wa+2Bw4S8pN+4YPYE6DSe/wB2RryPwqS3MBdtvdKhbr5iLSkkoVzGQFgR5wIFXYLA2QCGwz3byKTduTmV2IJJbMe7vIiCSNdDNR9H/SK1nTDLbsWCy5AWVmLMx+1EzyAkb1o4/kq+gmX10UtSlfxutfnys5we9guzAt2UuYsr3AWd4ubgsCAqquhLedS4Px2/he2s/R5xBJZsQx7jeLMdIXkBO0aUJjccBiLot3GKocj5goRmUwYUaQIiTr8BQON44zYdoAVCcuh1K7bnUA+H406x10cWX1qkmtu/i3/r6fIaYTiqiycPfMpcJNx7akG47GSSzanroABAGtJeIOitKO7LJMFienUnXQVXYv22U3LinKBCc46mp4Wyry6CEOmo5daLh4OOWRzeyzB4pSvqaH4V284TKUSSdFE7n8Ko4hw36sZHAC6zRvB8JH1tw6kQV6D8/GgoVo1/AW2WKyVyo5Op318Joq1flYvAXPGaYjDWAmYLmHU/jQF64rE5SB4cqZRaFk3WhJicqyEEDoKG7U0yvcLLklWWOhNUfsa51X41On8DgcJt9FD4RgxBHq6EyI93WgeP29ljdQA3KQS1MbeU+0swZ1GwEn4ChWxoc5V/dKCzsQPZ2iRprAHnSY4u0GC2K8ZhMipZXVj3nA3LMIC+4fM0yex2GHW0D3mlnPipCfCcw91DYMtaLYhu9euEiyp5k+tc8hsPHyoviVsZyoPdRQn+E97/AIpromykmK0uHNyyjU+6u3WLAEaDUH3a/jVS4VxNwqwVtAW0mSBpO+h5daJwlrMrjoxPyP5UehlZRhLkB36LC+bafdNWPajDnTvZ0J/vLcgfAA++rbdgZEHIks3kP+9VYm7KXD1dR8A5P3ilbtmS2az0Yt/7MrcwCPi0j/q+Ap3h7e3T5Uu9HEH0ZOrbf3RPzmneFt8qC7OnwgW7h8pDIFzZhuAfjPKjb9vtN1EbgQPyotMKCDI0kR+P68a8w1gDnrTUjWxXiQcrjfNvO8gzM188u4vXQkEMRIOoINfVMVh/CvlOLwwW9cXLHfJ18+VNVEsgzN45FtD2t/LmaI4hisypajTn5ClyHYidDA8hvVD8Sy3DlHKAelBsWxwblq06rqecb+QqOM4ncZwLbgCdtqXYXCi4WeSDzBOs/lVlhUzwwIA3I1msPypGhXEtcVXYCBoByJ6n8K7bcpspVo2nQ+U0quYlez+qB01/Qrtnijnul5PPQT7pomsY4PicPlfMFOhUgEV2/aCGZRgdQZjSqLV1NWcFgdmJOnmBR+GFlhlKpB5g8+WtNs2xfiMekHKqzyMmBS36W/21+f5UVxPBwdZGvqDl76D7BfsH/F/lU2m2RlybKrtqO1dgBrA05tJIH91Xqi/Zudmluzba411+8EBPdQjTTaTz8KcYe9bZbfaW8z3Ga6FzEKJUhQY1OisYkeuaWcZ41fa32aEW0Edy2MqkGZmNT7yaSD2ENtYItiBfxFy0htiewtkOyqmynKcqRpoTJPKvXsetoZrFvK2pLXIdzOs6jKpnoOdCejWAIsO4EZ2A12Cr3ifeYHuruNKoS1s52OuY7A6iFHh40ZPYq27B8UjXLga87M+YHvEk+A12FU2LoD3VHJlmP5iD99D37rOwfMY9o+KnWmqYFUuvGzFSD86ZukOWYxAsIOWnuFKOM28lpVG8lj74A+Q+dPGHaDT115dVnf3Upx1sNeUE6Fpj+FeXwFJBbHr2TacIMW7Sj2FHx3P5Vo8NZ6foVkvRu/2gJO5JPxM1u8HY1XxA+78qb/6KroJFkgL5THx1Py+Fet2IAA1ncmmCw2oEDkDvHKp9kZ2gdarQGxTiLNfI/S22/wBLuKTqIK+Rr7ZftaV8b9PQFxdwwZyiPuoSRKYvuXAEVZ86BZVY+R3qXB7ZY5m2BAHxojG2lNwsNAxj3ik8iy6s41llMqcwO8U1wN1HXu6MRAHI/wCdVcMBVLjaQiyfEnQfPX3Ukt4zsskeqTOlMhuhhetmzdkyBVL3znaT4gjeK0N67bv2QHUwR6/MHx60jvYFkkbgAgMOY5Gt2CV+C/D43cdfhXLFyJKkFZ7y/nSHB3spE06Npu0RrQlWGvT31kgR2O7+Oa8n1eXMpyuh3OmhB+XuoL6Nc/q67bKqxRdTd7rsOU7R4AxrQP7Hxv8AF/iNBpsPYbxRi2JC2grBWHdmCEQZF8BIBOsb0TiMHaDuHGcqe6gMDXUZjvpOwoHFYgsAqnKhTMVTRc0c51PvNN+HpmCXm9lIfxNsCD7wUHuqVUguqsD9IrxVUtCBAEhdBPu8aToQO4YBaSCeRn8aI4m+cxPemfnQmMtkmf1G9C9om9UV4a0SGVhlD6baZh+Bp9hABkLbeqT0ZRoT4ECu2bisgAAnSTv+jTHA8Ge8GtKrEMsMQJyndWPhpHvo87ZZ4ndrYouWijEmQV0BjmR05iKsu8JVka/bXO2UrlTWC0CVjUCJMHUVfaxik/RrujLKpcIOhGhVx0nnyqXDsIbOItC8IVWNy7AkHSAAeYgb+Jp0UaVF/org3GjKygc2BGnvr6JhrS5BzlB82Yfcp+NYexxMXr7ZVyLOizy6xW8tLlZEMgLb2PJtCRr0n76avIOhjYUHXbwq8ARQR4jYTQ3beboCCfgJNefiQYdy3dbxCED4vAqliWi3EnSvkn+kdVW+J1LW9umtfWLWYoO7HmZNfPP9I/BmeLiHbQjzgUJdGaMTmyYdIEMzZhPQGKKsFTcIcDK8GZ2qXHcPF/s1j6tFUe4a/Or8Dw4PF1wextrNyNzB0QfxMdB7zyqRlF2F4jApbtjQntDnaOgEKPmT7xS36PagRbJI2EwR8aZXLty6CVKq0yJ0AG2XyjSr71pgB3QSfv8AA7UEw96A+HWPqbgCuI74nU9CKMw8EaAMrCY6/kaI4ThLtpmZ9FYFQp316RUPpaL3bYBuDaRz5gVRMatGXueijs8qStvWcw7w8AOdH/R1Fnsg+VSdgZYxvP5Vc/FTc0uesDoQYaoYnC2X7+cq49oD7wPvok+KXQmfibKPqljXKSd9KZ/6z3+gqCcBYoXDKwbWQdJH41X+zj4UWBJjFuGLbZM+bNkCsAO7AJ1BPOjbdtjh2NuCGcEKTHdGnzIorD4R0jI6XEOmVidegGdVPvFSxmBtPmtgtIQDsyCBAbNIJEH/ADrnkGrdGXxuHM5nsuGGxG2vTwr2IwtxhKoxnXQGtAl76MCBadQeRJNQtek3aBzbJVl3UxEeEfnQ42K4J9szf0S8gE23A8QRWs9GfS25hsyKAC4A7wkgiduu/OktrjF2SAQx3gkgn50FiuPsPrGw6FlMFjMjyNNwsaD4+dGn4jf7QG4LbG4QS7IokmdG0mdNxGkV3g2GuOMrd9DAAIOe3B9kGCZ8yKo9H+MWcSAolHB1LaetyDbb8jVWN9HEDsWuXl1PqNlgjzER76EZNOpHROFrlHaNBwv0cIxAJMLqcy6THLqCTA61rsJwZO0QsmcktOcl9Yndyaz3Csa62LWW4915JIcKWCCVUHKdCdWneMtN7GNuZ1fOyiDGneGnMbEeIqmiLjaNQ+FVBCqF8gB91D3G0gmhbFy6479wN7oj4UFxfjVm0MrXQGOg0nU7T4Va9GoYKwynXYmgGsLcLSJHLzG1Jr14l1IeGIOo2jnlnTWm2Fxim0LgYKOc+z5/kKnzsKR8escMu4jEXbe11XYl+S97Uk9KfYprLIMIjkZDOYaF3iC7cteQ5CmPEeOI2IbD27MhiCzKdTpOZwNI8Kz1xEN0m1cViIDW2GU6fZI0JFJ0wpaLmzWlIuKSBz6r1BFCpatsHs95Mw9aZXwIpqWk5DOUjvod4j1lr2B4GDbFy23aKpEa65OhHVTRT2LW6EmCweLtMpW52lsMJIMwJ8dqtv8AEF7Vw6gOjesJBjrQKDEWrjAI+QsTGvXcGicRfY3/AK1Fe2fVIgMPOjSNS8Ft6L31lsBo3I3B9341C7hsxzL3T7SnQz4cqqwlvDh2Fp2BbRkOk+RqeJxV3D6XPrE3XtBr5TvNZWGmTt3zaOsjrHMdSNmFS+lW/tWP8J/OpYbi+GcZnDW+XMgH8qj/ALP/AFifA/lRFthOCUl2utsslGO07D4b+6isJjdLSTmts2VixMAkQQNZAO+lA3rdx0UAEk95iTtPqgk+GvvqXDMMi3TYzF39d2X1LZG2p3J299R46oSCNbw7EqQ1g6XEmbbkEmNCFJ9YeG9ZVsNhRdzLbNrqyerrpDKdvdV3GOIBHW+qEyTbuMDJW5ZIWYOklCjTvqaPwF63iU7hBJADgiJ8WH6186fvoq/gLx6N2zNxSXG0IOvISd6Rpxeyj9k63ImCHUSPAzJrQ8ftHChHVW7NWIIHMiI0OkwK5jsWt7KLtu1eDd5O0ORih/q7kTmHNTRUU+wJV0IDcsZjlUqW2B2PlG9argGM7aLV8DswpZm+wiasZ6cgOppOeDCD2J1GvYXQAw/lb1W8wRV150sYdbD/AFd7E94qx2tKxAWdCM7rmg7hV60HBFYzaQ34lxsriJZBLwbZVoAUxlKMOUaUfh/SW6RmYSqmASBMmemh2pR6K3RlbD4tFa2xIE+ySBHUhSeY2Imj7XCUS2beY28rCQ4JiBoMy7iCDmpkhJbGK+krEaAHowgkHxWBp5VDBrdvOHy4dl9uLamehBIkeKnUUixfo7iW1w4Vp1zI6nTrBO3nTThdjE4cFirXLw7rFLbZRO0a/WFdZMRqImi/ma2gnjXEjYydqEC65VCLnc9EEd1erHTpJobH8bBKh1RVChiiqDBbqToNNzzo6/aLsHMi4dXtXRKtA9gt6pOmkxyrL8b4Fdv3BcKm0D7BIjTrJ0pdBXyJ4/0js2lYWUs5yZ/dsAREQSCC00COKRazHBYXvDkr7H+/VF3gF8uPqwV+1nTXy71Nv2deKn6uSAuUAqRpMjQ1vnQXoAwHGS720Nq2oMhQA2hHLvMSNKa8Nxtq47/RybV4aPbPqudtOQNKbvDcRYzXrtorBBUwYHh0pJxdXF4lDl1zk+YkCtVsjftDX0hw15Edu0uNmOx3T+GB99Zizcc3Rn7onc71v/R/iy4iwxukdopCMSNCDtm6idJ5UvxXoj2Zdroa4u6weX4+dFfMZpsTDhnahXRQWJIJOgkc/eKYa2bZ7e4l5J/dxI+J/Coq5uI+GI7IkfVxOsa61m3uXLhCse8DlA+WtFBbocZsPdXLbU4Yg6yMynpJ3FR/ZLf73b+P+VVcK4ddByDUTqeRrRfsB/sityMoWiV+82ZhkDMTCiSI6DfQ8pr2H7FXa0LbQo7S66tozKPV7wkgHbxqWIwV55KsCfER5HSrcPdm27d1sRogLd0PHeIAPtePOgn8CjikVHC23tXUzOpYLehl1zW+4x05sjAkfwCquC4BbBa52gbORbVMxWZguR1YCIHU0NwLiBa+huxmLZSDIKh+42/RT8qMTAsmVGK5rCnMNJFxpYk8+Y+FKqSJe89D7g2It4jtsDikBIOa33vXXdTO4aINAcV9G0CDDsSFkm078jyAYab7gwdaU8cW4VtYu0AL1lgrFdJWO7+Ip+3FzcCPBaxeGW4CuYWrg5sPsMN/KntDuPHTM7wLDsrNYxKuFt5rjPO1tRJ35chHMgVba4wmMLtdVGtkgdhdAi3pCi2w1WAIrTcUw2Sx2FoKbjgF7LNM29e7bJ3+1G+i1jsDwTNcu4e2GIdT3SIdCO8GM+z48qwvGmOsFwyyisq3CgIDLavNKKAYOS5yBkDvbVquFYe4badqcj+xmKMWA9gQQGkbPPQUg4Bwe5hkKuRiWZToxHZJpIC5hNwkxJMKOjb0acDxA3BctXdMqhlcgiQNSZ0OpO0bCg5Jdj8XpUDYb0oRme39HFi6HgW2JXPGwZliGHQiOlHY30iRXCXkcGDA0PmwOjRy31ijuI8JS9/tF9AL9tSvaWtZB2YrzI26j31k7gaWKvbxaRC282Vx1y5oINa7VhquyCHCguov3lFw6B5YK06Mp3GvjFSxOBs3h2b3bVy8mgOqtpyM/KT8KC4lw1WVFQOrLOZHBzAEciBBg8xVd24g7NrtrtCDlYr60xufdStWK0eXB3sP3bKhl2KSNZ8CfuqjGcLeAwVkQ65SJynz2INNOOcVVBaYAnLoGbRiDsrAjWOtcwyhjManWATl942oqzRi/Id6N8GVLJa9LAkHLJK/4aQelfdug2ypRvZj1Y0+FNOP8TvJoTkBEACkeH4gFNglc2jCG6hiNfjTPwCVWkC8Jxot3I5uMp6a+qQPOtN6M8ZxCqcPiEuFCe7dZCchnnpqh+VKMZgcOIuFbvKCmUgR51XxDjINyVvYnKwByggAeG9YG0OfSTgN7ML2HBZ7ZlrUyQB7Vs+2p6b0i9JOHqHTEpIS/HdjVX9sHoaacE45nuLhmuXFYGbN0mSh3hyPYO3hNajD8RtYgNYxC5L6H6xIGYlTo68mBHTcUjdBXtCLhShlAkqo5jSnPY/+K3xqm7hihe5ZtfSQvshoKHo1uAaE/wBZsX/ua/4P/bSpHS5xDLGJUQApDZdTzpP6T4AsA8kDMD7/AMKWY/j7vJRQoI05SJEkfLSqm9ImIyPJBEd4aE1bwRySikXXmFw2wXi6rTnUTm89N+U1ouJcNH0i/cX1r+R2PgUDQOm9Z3CBDc+rYxlJg84rWXr0QswTatxPUKBHjMR5xQarZNR2jvDbdtfqtCWBBnXUaqfKalhbydrdtuItZC10DTLERtzMhffS5TcLBU1eR3UAk/AzHWmfEnsYZfrlz4i6yu6TKSFEBoPeAJLZdpImYApqGcrKMdhTfUjEsLcNmsXljvLuUQSJgbHYaa0j9IuLu2GyoDbVWXOc5Nxhrl7Zh62oPd2HKu4/jedybjkmYURqs9IGg20G1DcO7Fzes9ncPbWzqwaMyS4321HzocaC5KqG3ozx1LpFonvAT7l8a01viiE5FPe5isD6GWS9u4ywo0QHTTZm38Mo/vVusK/ZIoPLTMaChY6yPsaYbGACYnTUfrrWP45wcC4uJXu22HqMpLK3NYHP7960Fy5lEqJE6/Op4PiLZoy58xgoNz5eNMsSV0BzbBfRPi+Fs27gvWcrqCZ3MHlvpWUui5c1W4UDsRbtWlBc9NvvrW4ngtoXe0d1FvMe0IgT7IRjsInxJJ0FK8ZjLGHVrWDtakA5pILKejHUj+FYpK8GvyZtfRhkbNib6/SNStoHOQP4vH7vGtNhsAyKAVgEafDes0QxupdUhSJJMaQBt91HcR47KqGJVuk7eUUyoyjQJjMWLlzsrmqg908x0pbj7HcG8rcZRPioP4UNicUGczJ8RvNNcJixftKwAzB1Dj+KCs+8RStUTdWKrDsrW13VtwdgNyfvq+zbfEvcuW0Atg5VAEnpOnOmPEOC3Agi2b7ERlQwQDvJjbrFOrVprNtbIuWcOGIlUMufCBJ16k0z0gpW6E2B9HjYtnMyrecRLnULykCTTtOE28ZYC27wN21CNcg54GuQNAzgcm35Gg8fkttltoXuHd7k5QPtZRv4SaR8Q446lezuEZDoRpBHQDQUiVhk1FDriGKF4B7d9YtmO1DFHRh1mAwPQx4UL+28V/8AdbXxH5VDB2UxyOzEJdbS6BoGM925GymdCR113rn/AMPH6/dRVLRNyb2jM4Pv3EAPd67EmDvO55URjbNxFhrbsPtDVRykwPHTajeF4JVuhQCd4zamfCNq2eFtMIUKCSIgCSfhr7qLWwpXo+dcJw4uXEYgaN3jJnKBOsfrWtrxXhD3il245sWlRBnkyTlHdRfablV44XhsJc7RwDeOnZKe6pJHrkaA6Duj30ZjMQbwOfvKREcgPDpSt72FRuwe0QQzqDbsDW/MC5cIMqlxh7LkjurA9bes7xCy963nzG5fTEZmg8ruuUeAKjTlTF8M2GtrhSWNp57a7zRnP1ZPQW4Wf5moLhWIKMVckG22W4uk90/PUb+NZN9FOEWD4fhJshnvO+ZtQoaADPUc6E4bjbi4hCzvC3QO8SQVJiN9dDTbjHeI5gid6q4VaVCcTcEpb0Veb3PZUeXrE8oHUUinK9l8mGHFOIFcuLh8ZZs6GzaJBJ5s7S7DXkYXyWtn9LU52DAosAkmN5+O331884jiCcWpxC5lIXOEIBAI2XeAJG/IV9E9DlRrLxh1sgYjs1UnOWFoGTLCAMzbgDY9asnSs4469kdYUILKlmIVu8xOggju6nQbE++l13i9hVcq57Nf3jqN52UE+ux5AAjnpSPiuH+k4lxdxMIJYrbGYqo0lm9VOQC6nYRUOB34SEGW1mbIX9ZSvPNsGIAnzpZzZaMeTpF3HTduBT3cLYBBDXWiehj17jeMfAUBg8bhkJcBrigwbl0EJPS1aBlz4sY8Kt4vbtYhcwcvcURPeOswNSOZn4UFguEMoDXj2TRPZeu58xmAQfza+FCM7Xk0oVLtD79oviW/d6KsqNAqzsWgRm0mBtXcOr5YGGkgydV75nXnO3lSOzx5cOwtdkwB1DZpPQzy332pti7lq6O8FeNYjUeY/Kjf8AtPo6b5tOTcw62k3JNsk/L3bTQ7ces3yUZMiJDZh6rLmABgAMPfVlrjDIuWyVVT0mfhMfCh8Ni8Q7HNatssHvQBJ5Aneg5NInOSSJ+kd0PbDBWVCAc1thP98bwaE4HiLat3RKNpn9pT79jTEWVAE4Qa7lGMQNZJ2AHU17BYKwxNy2rSDrDqwPuIWffSuVjK3tC/FWrgZjeuQn221LdAo3Pu0pJi1DwEWMxPmYiNtBW3xfC0uBYvMl9TmQvbn+6wQmR5Uob0fZnVWxNnQwQGysSfZAcAEkUUwON6YBwDCv8ASbVvDgXLx9f7KqfWB8Ir6r/qXa+2/wD5ppZbwY4dhWNq3GIujYQWQHSSRuaxnb4jpe/4/wAqfrsygvDKsL/SV/mP41veA/vj/ZmvV6qsnDyfP8d63978RWkwXs+f416vVy+S8PIH6R74zyu/jSbG/wBKxPl/+JK9Xqy7Y78ADbr5fnTni39Gwflc/wCc16vVSXum8ox3FP3jfy2//TSvq93+i3fK9/6r16vUTniYH0S/od7+az97VRj/AFD/ADXP+mvV6hP3h8XuD/0R/pWE87n/ACCgh++uf2n/AFV6vVvABfx3983kf+Y0w4d66fyfgK9XqWfuk8f+UrHrj+atTgPVXyP316vVOXSFzlXGf6M/mn30BwT+kD+avV6su2dGH/GjWJ+8P8n40twn7+z/AG//AO1er1Fe+hH/AJH9BP8A6SP/AJuf7Jfvaiq9Xq6Z9jR6P//Z"/>
          <p:cNvSpPr>
            <a:spLocks noChangeAspect="1" noChangeArrowheads="1"/>
          </p:cNvSpPr>
          <p:nvPr/>
        </p:nvSpPr>
        <p:spPr bwMode="auto">
          <a:xfrm>
            <a:off x="155575" y="-1905000"/>
            <a:ext cx="2705100" cy="398145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8442" name="AutoShape 10" descr="data:image/jpeg;base64,/9j/4AAQSkZJRgABAQAAAQABAAD/2wCEAAkGBxMTEhUTExQWFRQXGR8bGBcYGR0fHBsdHBsbGh8cGh8aHCggGx0lHx0cIjEiJSkrLi4uHR8zODMsNygtLiwBCgoKDg0OGxAQGywkICY0LC8sNC8sLCwtNCw0NDQsLCwsLCwsLCwsLCwsLCwsLCwsLCw0LCwsLCwsLCwsLCwsLP/AABEIAREAuQMBIgACEQEDEQH/xAAbAAACAwEBAQAAAAAAAAAAAAAEBQIDBgEAB//EAE0QAAIBAgQDBAYHBAYIBAcAAAECEQADBBIhMQVBURMiYXEGMkKBkaEUI1KxwdHwFTNicjRTc4KS4QcWJFSissLxY5Oz4hc1Q1XD0tP/xAAaAQADAQEBAQAAAAAAAAAAAAABAgMABAYF/8QALREAAgICAgEBBwQDAQEAAAAAAAECEQMhEjFBBCIyUWFxofAFE4HBM5HhFEL/2gAMAwEAAhEDEQA/AMEl4qfA024pfcMuTcZQf8C6HqN6UJAiaY41na5eUad/fwU5T8q+curNG6ZdiUPZ9sgBBaGU8jz9xOo+FTVpIBGXu7jqKr4diIkbhie6doOhB84+IFXcQtC2ARqs+8abH8+dZvkqKN3G0F2MRbHQDxo+xb1BALTm2/lIrN27Guu0z8NR8aM4VcfNaIY7XCRyPrVoY09sEI27AsJh5YsylQOZFV8QgaiIPOm2Gx9w5E0KjqKtxd+03r2191UXxKRWjJWnGaOR0pv6M28jXWA9VTH691evjB7Ash/XnTrhlm0bNzLcExufKmW2Ko+1szGDsd4k860b3u0tvbB7yd5apt8MUEMLgg86jw/CgXye0EHT9a00LvY8VoP4Zje1ynMVvoNGHtDoeo8KqbApfM2wEvCS1rk3jb6H+D4dKCxFnJm70EGAaN4g4Kgro0CSN9OdJkJ5FoQ37hMjrNWYS12ds2zu/ebwHIfjT7sRiYzwt8e1oBd8G6P/ABc+fWlWJZO0KkMHBhgdI6gzQx9Cx6sWWcSO0Cr1rTvh89xFG8UvwSW1ugLZE9TTl+J3LVt3CDMTltii8achnG2AekXEskWbakxpoOdVcCVg5RpPaAyelB8X4owiCM5Gum1C4LH5CDmZjNFUnaF0nov4dhWsm7cuCYkeP62oLAM7MZEL49a1vEsH3AwIGeDrSRbq5+znMQdelGbfRpICtYIWwxALE60J9KufZrTDCm6CofIOsb1R/qs39b8qZbB7Pkhw/s8U9sMBbv5hI2VxIk+DRQuIuMGuAiGuO4E7gS0H3mKMu2lTGZxp2YBjxFoRHvrmGUYlsjsFuDVH+0ZkBj+Nc/Y6/sU4bDtAfXwo25dLkAjR5keQGvmDXcRiApW0RGUx4VO4FU6mN4+VZr2kgJVoISyFGU6n2SNiOR+UVfgUBe3l0bK0DzDT4VFcHmw+dTLA7eEVzgyE3cPEyQ+njDCPjTrWisURw9uEDRppPv5ffU7uHB73hUeIoViyrSLejEe0/tHyHqj+WedQv4goIOvKmTVGtLRmmSbjSNBtWu9G7aw4PNKVWcMurRz+dN+B24fXYiKyXkWKrZRwK0Dce2/Ocs9eopJi7xtXRyIfX41qrmGm5mUeodT8qVcf4epv+cNTLsfwEcVsZzI5wYqq1eCXVB1A3ovGfulceVJGQhxO51NSzPeiOTtUO8daClvsnUVTZyYiFcxfAhLp9sDZLh68gx8jUGxBeyjn2SVNJLV5rjZUWADq1ZRa2gSjT0bnAcPClS2jgGQeR8aq43i7YBAiRsKKxQJw6oG+vyQjMfXMaISeZ2BPlWEBbIc05xIYHcEbzOxp9+A8X0jl3Bdr3yQo60Xw1EUnIJiBmPUn8pNKxaZ1ABO+3403wRyFFAmNT4k0OVKjKSQx9JLy9mjT6mkdSdqW8Jw8I11xHPXc0+s2lAftQCW1VOelZ30hxzsAqjVtgBT8U9hkr2NOHcQBzZtF0y0d9LT+sHxrPcL4VfNsFoQA65ulFfs23/Wr8aVuaeibhJ9BONC9rdZu60atvGw2pRiLcMHtnNG8UZxAFWxAOsOB98/dS+3fW2AynxqNtaDKXY7wGEt37KW2hbo1R+Rkzkb8KW8Uw7KFDrDCZHkY/CmXDcSr20BGVoPeA99c4irPGbvsogOOY10Py+dFjtXGyPCMX9XdA2GVvd+hRmBK2h2zNDAlbcfaee95AfMil3o4v14txIcZY8PHypl6R4LNC2u72aQvUqNTPUnf30y2tDQ3G0K+F3PrCG15geNAcRvFmg7zrRXDkgtcOgyyp6zpVfEUVXDbgiglqwVcbKUL8tAab8ExGU5SZM6UmxGILCRoKq4PdPbLvE61fXEKZusNei+VI7raHzNL/SGz3lP2dKacQWZZRtBnxGtUcdsNcsi5bRm0EwCfuoMp4YgtlikT3Q01Vi7Rzk+EUbbtG2FW4jKWMjMCPvqrFKToNOp6Vztt6Ios4XhgLDhjpnmqAIuKqgAMwgUStxfo0ryPxqfogva3jdcaWx8zVodBirO+mdw5QgGsT8P+9AYBzi07w/2pV1/8dQN/7VR/iA6iifSDFhr0nbagrdxVYZDDg92NwdxFLKbTEcmpAeHEuLa7zqfmaLuubTB4ljso+ArQtw/MpxCIO2b96q7Ane4o6HmORPjSw8Qs2SSwL3uhGi+VZLYeKRXwjh143hiMQ2UR6vOD91WY/imS6eytAAe234c6jhrr3AbjTJ28PyoTEWpBzMBNUV+CkFb0UY7G9rbbM5bwGg+VZ/tLf2W+NOMBZUFwDI51f9Bt/YFLyp7J1tjLj9uC5HtXn18tPvNC4TgbXFtO4Cayy82HJgOQb/MaHR7iLloEAkaszwY3Lty56iu2ihLlJDmCxJmTy3qMZOzPSdnSsEHpqPCKVcYvmxfOUAqSpCHaCJ/GPdTTtAy5x5MPskcvKheIYA3rtgyAhQhz0CGWJ8lIqsl5Jwck6/kssWG7B79tYu3JCjmqT3iPOI+NU3ccbgVjILCG8IlT+FLOI8VJuZ7fcVYVI5KNAD7tT4k0W9/s8sAM4WGHs97vbdZpVJHb6bHLLLjFbZLBcKxGJZcKiQswHMhQD3pJiPdVvpRwX6I9qw7B4UEld4mOfONprnCOL3bIuqCCt1QGB5RMR03O1Lry9SSepMn51rVaPr4f0mUZpZNr/lmnv4jh1hQ+HQs+4DgnXqZ0+FZsW2u3Guk9nOuYLpyECIA/yNab0P8ARJL6dtfaLRmAGg6GCT8D+jWNv+swQygY5fKTB+FPfxOvF6bAnKEFbXfQwuX7i6LfJG8Z4P3xP51z9s4jY3roHIBjE+81Hgliw14LiWZLcHvL15TodN9vCm2P9FjmPY37Ny0NQxuAb9dImjetGlgxQnUtfx/Ymu468whmYxtm1+E7Vd+1rhtm0chV9CSiyNd8w1FCXHY+tE+H+VTwiyTqAeQjc9PDzoXsefo8dW0Mbd2yjCzcbNaWRntDXmAYb4xWhwvDra2H+i3UuIWksxCsAdswaI6VkMZYy92O9OpzAqZ2gAQDvzNRAcHLqDoDqRpsJ6DXn1oe6cL/AE7HNVjewy56P4h5ITNJmVZWH/CTXbPA2tOGgG56xBGwFOuFiwLSK0DEEwjIxgyR64IgcwCPfypfxvjV1LjWFZwPVYNPv0O0itpKz4uXBLC6kcwnHXtnugF9yTtHNY6RpQXEcFbVhiLctaunSdSrc7bHqOR5iD1obCWJzO3dHX8qJ4DxkLcNnJ9S/wC8bdgeTqNgV+Ykc6yi6JqLq2yzE27hU7W12ltPv1pJf4ZaJ719nPRBp8TpTPjPDLikrcfMRqGnRgdipPIjWgbVjIu65j1YaDw11NUujJpBlsW7CyokxIU6nzND/wCslz+pt/D/ADquxhXJMwQeeYH8al9Bb7JpU2Dm09E8dxJe1t9ssjsl12IzMx+XSp4m52cPbfcSvn0YdDV3HgrjKQAwyj4gGPdNANZKgQdqnF8o9CznWmF2OOZlbu5WbcdCN46giPhRuNvPbwSDTNecknmEIUx/eyg+QHWl+Gwwd87KVtp338R9keLGB7/CiO37VQ93QHFCegXIBAHQD7qFd2GCt0ijAYVhnzju9kTH8RIVfmQfdUrVrWmvpHew5uD6NmyhQGYsTmI5jlHl51P0Ys2jeQ3yFtgyxbaBrB86Wk5cUew/T/TL0/p3ka338/oDW8NOlcGFlZ8T+WtPeNX8M95mwqgWwIJAgFhMmOlAWmAUDwrqioHXByyOMmq03X+qFT4YkRJC/ZBMeUTVf0SnnZzR/BcauGu9o1rtARECMy6jvLPMe6s8cey8pcItxVv4GQbDEeFRKHbWtz6RY6xfjs7TBh61xgAW0iDEz50gPD9Nqm8erRsOR5IqUo8fkKcJg3uMFtoXY7BRqfyFW4jD9kXt3LZD6RrEfgZFOuBcQbCXs+QOCMrCYlSeRGxqPpNi7eIu9pbVl0gljJPTwAAgUnS+Ys4zll4cfZrtfEHw+LFuxJbtS6svZnulJEBiQO8PA9RrvSy1bzMBME6ST+PTlTHD4rKjI6K4IIXbMDG+xMa/EUAbdLOfQMPp65a38SDKQ0bEbefKtDw9lxTKMSoRycqYmAMzR3bb9dOflSC4Rp4fnWi4RxIsqqwRvo7C6oY6FfVZdTlEBpB2BB6zQhLZy+u9Mp46av8Ar8ZkuMYhhc7MqQykqV5AgwaMQBVUQM0fM66/IU79Kjh5OJtMv1hBFrLqq5e8x8SwjTmTzFZzhV0sxJE/ieldB46cZQlxl2OHtDEWxaIzXkBNn+Ibta/FfGRzpNhsOoAe7udh4daKx2KWx9YT3we6B9oa6eA5n86MxtoX7a4sL3ngXVGy3I3HRWGo6GRyrN0hZOkB4gW2UwNKU/Rv4GpgtkLMsB5kVDKPtD5/lUJZNkWyOIm7fuhNdSPBY0knYDTnUrigaZszfwiR84rmLxQGYL3VJzHxM7t+HSq+D4mS96Jt2oiRq9w+qPIat5DxoxXhAathXFMSLa/R1MNEvO+YxAn+EfMmhLeNzWCrDvG7Mc4yATQ1qyLmd2bUET1Ykz+vKi14Rd7LtsjG3mgONuYIPjp+poyTpnf6CN54J9G6w/CeHDA2mvOUvMgeQ3fYlZgLqMo22FZ/D2xEcqR4dQNaY2cRFTWVX0e19PglBO5N39voH5ZK2k3YgeZJijeNcFu4bIWIKtsy7SOW361oHAXit1HWMynMJ20/RrRY/wBJw9i5aNps7xqcsLqCSCDJ2HIU1pptv6Ep5M8fULhG46T/AD5X9hXgLgyyxiKKfCFoNL8DYzLrO/IxFaHhLWlMXJjkBOvWY1Jj41fHNOKs3qJThKTauP3BLeBIInXrTLD4K3/9Qd3wqkMO0cIxZM3dneNP+/vplnEDkDz5eOvnV1TObNlm0vxiG/wrlrHKaAvcMI8K1uIAC7VDB4NrqFhlInLBMEkRoPjU5wix4etlGPKXRkMRwyLXaBg2useM/PTagcJgLl1sttGdugE/HkB51oeJ4LKxGx2I6Ryqv0f44cGbsoXDxsYIifzrknCKlT0jsjmyfsuUPal48flAXCMTZFq/avqoOUm2xQZg3NASNJ5TtrS/F31RycOxCukEEbBhDIZJnr4SI2mvY9+0uM4EZ2LZRykkx86P9FrVoYkC+JIBCoRIL8gw6b++KnybqP3DOMcalkd9W0L+B3Q5aw/1iujKlrq7EQQfZOYAz59aAuFbAZmJUL7j008SdBWs9E8LZxmLu3mTKQM6opIAPdEiOhk9NayPp3gXW6bd0kyc083BmD4VfErjs8v+rRTzXVOt/UWYPif0i6ILjoNIA6TE05t41LVwpdb6m4Ml1dfVOzKeTKYYeUc6x1jFG1dUxrsAPkBWgfAM7Z70qN+zHrnz+wPPXwqko0fG4tsI4hw82W7MwSoEONnBEhh4Ea0JlPQ04tXRicOUH77DbDmbXNfEpMj+EnpSX6TXO9Mk1sotakrq2fSOZnp76ZYhVTLZFxAlmcx73euH1j3VOgMKPKqeDsqK+In1TltzzuMP+lZbzy0kxNwZzJJE6iujxoKfhjFBZyqi3ZIJYlbZ1J56sNq2/onftHA3cPceDdeLTPyZhAO5iSN/fXz8oEOblA+JpxZKtgXOoZWtmD/M6/cRW62dvpd5orrYXwnhb3cSuGP1blyhkTlIBJkc9qYcf4E+Du9m7BpEqwBAI1Gx2Om2tLF4wxVXDsmIt90XF3dNtT9pevMVdiuM38QUN5s7IMqmNY316muOShWu/B7OGTMpqTpRSd/X4r5F+HeJNGFwF1/P7qbYjhmCtYfK92MXkzRm2YT3CvLURrrS/wBHMBcxD5LcSBJJmAPcKDjJSUew4PUwlic+q7v/AHr5WW2ljSatW6RQt66QD1BimOB4Sz2Fu6yxOXLqdDABU6awdZ+FUg3J1EbNlhijyydN0cw2Kg6mJ/GtVhuNZbYRrbMMuWBGVtNzJkH3daxGOw72XKXBDCD8dahf4hKZTMaDT76eGfi2pEfUejjnipLaNGmIgZD865hMQyCFMKxkggGD1Ejfl7hSROITvWk4TwcXkDi+gHMamPDlr4VSGTm6RH1EIYo3k6fysFSyblwIsSTzPzPz+FIeL28l1kMd0kGNj5VfxK4UdkzeqxEjqOYpRibxdixJJPMma58uZVXk7fT4pWpXqiWHxZt3EvKB3HB12JGsUfZwlzieKu3FCWjGbnGkKJI1LRrMcqhZ9GcQcOLwMqzLlt+13oUMOQmRz21oThPF7mCvMVUFhKsjdQY5cwaXqlLrsnOXNSnipzVpfS/JC7iXwGKuC2VcrKzyYERMA+O07igMfhLt29ku63EVVJ6LlBX5GmfCcKmKfE3r7xlXOPFiwMDroCv94VfxvEhcRccwrO2usgZQFA+VVx2ouUf4Pg/rE/dT3Je99a/6LbXCVT1IRzvcAlvIE+r7vjURgMp8tT4jrRpc17t+tD9ySPPPK/IBhcWmGc3bRGckEgj1oEFT5jlTD9ocK/3R/wDF/wC6l9zD2medRyJA+MdYob9jj+tt/GhPJbtBcnLYs4g6Ky4XcWV1PW42twn5KP5aDbDFmKqMx9kc6M4fwpsTcBB3E3G6T95rW9nbsLltiOrcz5nnXS1uxZNRMpjeHXLaMzsAoGinUn8BrRnojxC2y3LF0SLy9mDzDalY99LPSLimZsg1j1vPp+vDpQGBsHKW9U5laekE7fGj2i2ObWzS+kvBvod/sxcW4hGZGB3UzvHMRQ2EvEagwRBB6GdDRfFbFu+tl7MtimHfQRrlB1J2znLMDkRzpNbuwAOZJPw0/OuTLj4u0er9L6tZsSi3t0n/AH/tI0vBuGXMTcIQqWOrF3AJnUnXvN1MA1osRwQYa21xcUwuqskIYViDovU/gYpN6D4nDriQ2IuG2ApCn2SSIhjyEE/re/0mweHW6TZIIiZBBGpjQz76mopQ5+fqdOXJOWdYrqOn7vfysCXEMYHLUyev503wfGL1pVVSpVTKhgTlJ6QRSvgiq9wKxAHMkgCAQTqdvOt2/BsAUN0hlTqHkD3nQHwNHFjyNXFpB9R6rAnwyJv+Pz8sxvEce9641xyMx6baaQOgq/gvBbmJaFhV+20xPQdTQOOuW87dkWKScuYQYnz186ecD9LOwtCzctF1UypQgHUzrI685qUeLm/3GdeeWSGBf+eO9fwvoLeM8Ju4VwlwDUSpB0YChcNede8pZeuViPjFH+knHPpVxWyZAqwBMnUySf1ypl6H8bw9i3dFwqt1joTOqgSBMEASD8R4U0YxeSoukJLNlj6ZTyQuXlL8ZnbtwkE71r+N8CwqYQPbMOFDB2J78xoOUmdIqnjeKw2KypZuWe3JJLBGWQAYUGIPKSTyrOXuD4k3Gt9m7PbXMQDOVeu8CY0607hwtVyvyS/eefjLk8fHbT8r7aGh9L7ipbt2bSq4ADMNc2X7KAaHx5UBd4FdvYe/jnbLqz5W3YanfSNdBprFEejnpVZw1p1bDM1wZjnX1jm6mO5lA38Ktt4DHHsDfufVMSUtOxYhQJlyAM+WVEE6k6xrVox5pcnf9HHkyLBJ8IqO+27bXbr7fQqfgmDt3FZrzZbS2xcTm10ktqOYAIJA/CkdzCq5XMzfdr76lxnFMt51UZkz5pMEs0RmZuf3bUZh8f2mUFfhVlS6PgZc0s0rbsVY252bnKzDyOnw2pViOL3oMMCOXdFOcYpdyFALE/COZqFzAIvda0TpqwJHvMnL91Hin2jllDkKcHxi4y5WjwgR91c+kH7IrlnhlsXJzEgeyhn4ue6o8s1Msyf1I/8AOP8A/Kj7K6F1HTY34AFt4URoWZifj+UUl4nxRSxWf8vE9D4Vw4si2ba/bn5a/cPhSDilsq5jQEA/HQ/MGk5ctHNpuy44W2OevWRU8LhwWKZswYb9ACDHyNK0s6E7gbxyo/g9ky9zkFiP5tPzp6aXZRWWYLG3bL9pabK+oBABgHeMwME9RrHnWr4Jx3AdlctYy0pvPclcqnZhJOYeoAeh9o6VkCYJ0knc/lXRo5aBHz6fhTadF4ylFpx0aXh3o3fvI920AEVypVzBA0KkHZpB+Vd4f2iIbgtkkj6sRO27kdFg78x4Vn8DjLh+qLEox1Qxl3nXnTfiGLsalGhVVQDLRs2kb7kjx3qMsMU7R9RfqmRxqRbw+5m7RRHqMCT/ACn9e6i+G8JuXkuPbK5FBJExOUclE6xTzE3sJbtrcw4t3Li2y4WCYLAORnX1tZ0MxJAjYAcA4Pi3RsTZu2rCkyyfYInRlcGBOo5HflU/2F0zvxevilcaX1+45wfBcNbXOy3Lo7PMOkkSJC6jcczQ3EOE4ZbIuW3uhyAcpQuI56qO6Bvrt76Awl8iyFtW7X0hdr9vElSDMSUYQR4CBEU34f6RYlMMmHSxupDNcuoCCfa5nLJJ1+NUeODVcfsb/wBOWMuSne+rS19wa+2Bw4S8pN+4YPYE6DSe/wB2RryPwqS3MBdtvdKhbr5iLSkkoVzGQFgR5wIFXYLA2QCGwz3byKTduTmV2IJJbMe7vIiCSNdDNR9H/SK1nTDLbsWCy5AWVmLMx+1EzyAkb1o4/kq+gmX10UtSlfxutfnys5we9guzAt2UuYsr3AWd4ubgsCAqquhLedS4Px2/he2s/R5xBJZsQx7jeLMdIXkBO0aUJjccBiLot3GKocj5goRmUwYUaQIiTr8BQON44zYdoAVCcuh1K7bnUA+H406x10cWX1qkmtu/i3/r6fIaYTiqiycPfMpcJNx7akG47GSSzanroABAGtJeIOitKO7LJMFienUnXQVXYv22U3LinKBCc46mp4Wyry6CEOmo5daLh4OOWRzeyzB4pSvqaH4V284TKUSSdFE7n8Ko4hw36sZHAC6zRvB8JH1tw6kQV6D8/GgoVo1/AW2WKyVyo5Op318Joq1flYvAXPGaYjDWAmYLmHU/jQF64rE5SB4cqZRaFk3WhJicqyEEDoKG7U0yvcLLklWWOhNUfsa51X41On8DgcJt9FD4RgxBHq6EyI93WgeP29ljdQA3KQS1MbeU+0swZ1GwEn4ChWxoc5V/dKCzsQPZ2iRprAHnSY4u0GC2K8ZhMipZXVj3nA3LMIC+4fM0yex2GHW0D3mlnPipCfCcw91DYMtaLYhu9euEiyp5k+tc8hsPHyoviVsZyoPdRQn+E97/AIpromykmK0uHNyyjU+6u3WLAEaDUH3a/jVS4VxNwqwVtAW0mSBpO+h5daJwlrMrjoxPyP5UehlZRhLkB36LC+bafdNWPajDnTvZ0J/vLcgfAA++rbdgZEHIks3kP+9VYm7KXD1dR8A5P3ilbtmS2az0Yt/7MrcwCPi0j/q+Ap3h7e3T5Uu9HEH0ZOrbf3RPzmneFt8qC7OnwgW7h8pDIFzZhuAfjPKjb9vtN1EbgQPyotMKCDI0kR+P68a8w1gDnrTUjWxXiQcrjfNvO8gzM188u4vXQkEMRIOoINfVMVh/CvlOLwwW9cXLHfJ18+VNVEsgzN45FtD2t/LmaI4hisypajTn5ClyHYidDA8hvVD8Sy3DlHKAelBsWxwblq06rqecb+QqOM4ncZwLbgCdtqXYXCi4WeSDzBOs/lVlhUzwwIA3I1msPypGhXEtcVXYCBoByJ6n8K7bcpspVo2nQ+U0quYlez+qB01/Qrtnijnul5PPQT7pomsY4PicPlfMFOhUgEV2/aCGZRgdQZjSqLV1NWcFgdmJOnmBR+GFlhlKpB5g8+WtNs2xfiMekHKqzyMmBS36W/21+f5UVxPBwdZGvqDl76D7BfsH/F/lU2m2RlybKrtqO1dgBrA05tJIH91Xqi/Zudmluzba411+8EBPdQjTTaTz8KcYe9bZbfaW8z3Ga6FzEKJUhQY1OisYkeuaWcZ41fa32aEW0Edy2MqkGZmNT7yaSD2ENtYItiBfxFy0htiewtkOyqmynKcqRpoTJPKvXsetoZrFvK2pLXIdzOs6jKpnoOdCejWAIsO4EZ2A12Cr3ifeYHuruNKoS1s52OuY7A6iFHh40ZPYq27B8UjXLga87M+YHvEk+A12FU2LoD3VHJlmP5iD99D37rOwfMY9o+KnWmqYFUuvGzFSD86ZukOWYxAsIOWnuFKOM28lpVG8lj74A+Q+dPGHaDT115dVnf3Upx1sNeUE6Fpj+FeXwFJBbHr2TacIMW7Sj2FHx3P5Vo8NZ6foVkvRu/2gJO5JPxM1u8HY1XxA+78qb/6KroJFkgL5THx1Py+Fet2IAA1ncmmCw2oEDkDvHKp9kZ2gdarQGxTiLNfI/S22/wBLuKTqIK+Rr7ZftaV8b9PQFxdwwZyiPuoSRKYvuXAEVZ86BZVY+R3qXB7ZY5m2BAHxojG2lNwsNAxj3ik8iy6s41llMqcwO8U1wN1HXu6MRAHI/wCdVcMBVLjaQiyfEnQfPX3Ukt4zsskeqTOlMhuhhetmzdkyBVL3znaT4gjeK0N67bv2QHUwR6/MHx60jvYFkkbgAgMOY5Gt2CV+C/D43cdfhXLFyJKkFZ7y/nSHB3spE06Npu0RrQlWGvT31kgR2O7+Oa8n1eXMpyuh3OmhB+XuoL6Nc/q67bKqxRdTd7rsOU7R4AxrQP7Hxv8AF/iNBpsPYbxRi2JC2grBWHdmCEQZF8BIBOsb0TiMHaDuHGcqe6gMDXUZjvpOwoHFYgsAqnKhTMVTRc0c51PvNN+HpmCXm9lIfxNsCD7wUHuqVUguqsD9IrxVUtCBAEhdBPu8aToQO4YBaSCeRn8aI4m+cxPemfnQmMtkmf1G9C9om9UV4a0SGVhlD6baZh+Bp9hABkLbeqT0ZRoT4ECu2bisgAAnSTv+jTHA8Ge8GtKrEMsMQJyndWPhpHvo87ZZ4ndrYouWijEmQV0BjmR05iKsu8JVka/bXO2UrlTWC0CVjUCJMHUVfaxik/RrujLKpcIOhGhVx0nnyqXDsIbOItC8IVWNy7AkHSAAeYgb+Jp0UaVF/org3GjKygc2BGnvr6JhrS5BzlB82Yfcp+NYexxMXr7ZVyLOizy6xW8tLlZEMgLb2PJtCRr0n76avIOhjYUHXbwq8ARQR4jYTQ3beboCCfgJNefiQYdy3dbxCED4vAqliWi3EnSvkn+kdVW+J1LW9umtfWLWYoO7HmZNfPP9I/BmeLiHbQjzgUJdGaMTmyYdIEMzZhPQGKKsFTcIcDK8GZ2qXHcPF/s1j6tFUe4a/Or8Dw4PF1wextrNyNzB0QfxMdB7zyqRlF2F4jApbtjQntDnaOgEKPmT7xS36PagRbJI2EwR8aZXLty6CVKq0yJ0AG2XyjSr71pgB3QSfv8AA7UEw96A+HWPqbgCuI74nU9CKMw8EaAMrCY6/kaI4ThLtpmZ9FYFQp316RUPpaL3bYBuDaRz5gVRMatGXueijs8qStvWcw7w8AOdH/R1Fnsg+VSdgZYxvP5Vc/FTc0uesDoQYaoYnC2X7+cq49oD7wPvok+KXQmfibKPqljXKSd9KZ/6z3+gqCcBYoXDKwbWQdJH41X+zj4UWBJjFuGLbZM+bNkCsAO7AJ1BPOjbdtjh2NuCGcEKTHdGnzIorD4R0jI6XEOmVidegGdVPvFSxmBtPmtgtIQDsyCBAbNIJEH/ADrnkGrdGXxuHM5nsuGGxG2vTwr2IwtxhKoxnXQGtAl76MCBadQeRJNQtek3aBzbJVl3UxEeEfnQ42K4J9szf0S8gE23A8QRWs9GfS25hsyKAC4A7wkgiduu/OktrjF2SAQx3gkgn50FiuPsPrGw6FlMFjMjyNNwsaD4+dGn4jf7QG4LbG4QS7IokmdG0mdNxGkV3g2GuOMrd9DAAIOe3B9kGCZ8yKo9H+MWcSAolHB1LaetyDbb8jVWN9HEDsWuXl1PqNlgjzER76EZNOpHROFrlHaNBwv0cIxAJMLqcy6THLqCTA61rsJwZO0QsmcktOcl9Yndyaz3Csa62LWW4915JIcKWCCVUHKdCdWneMtN7GNuZ1fOyiDGneGnMbEeIqmiLjaNQ+FVBCqF8gB91D3G0gmhbFy6479wN7oj4UFxfjVm0MrXQGOg0nU7T4Va9GoYKwynXYmgGsLcLSJHLzG1Jr14l1IeGIOo2jnlnTWm2Fxim0LgYKOc+z5/kKnzsKR8escMu4jEXbe11XYl+S97Uk9KfYprLIMIjkZDOYaF3iC7cteQ5CmPEeOI2IbD27MhiCzKdTpOZwNI8Kz1xEN0m1cViIDW2GU6fZI0JFJ0wpaLmzWlIuKSBz6r1BFCpatsHs95Mw9aZXwIpqWk5DOUjvod4j1lr2B4GDbFy23aKpEa65OhHVTRT2LW6EmCweLtMpW52lsMJIMwJ8dqtv8AEF7Vw6gOjesJBjrQKDEWrjAI+QsTGvXcGicRfY3/AK1Fe2fVIgMPOjSNS8Ft6L31lsBo3I3B9341C7hsxzL3T7SnQz4cqqwlvDh2Fp2BbRkOk+RqeJxV3D6XPrE3XtBr5TvNZWGmTt3zaOsjrHMdSNmFS+lW/tWP8J/OpYbi+GcZnDW+XMgH8qj/ALP/AFifA/lRFthOCUl2utsslGO07D4b+6isJjdLSTmts2VixMAkQQNZAO+lA3rdx0UAEk95iTtPqgk+GvvqXDMMi3TYzF39d2X1LZG2p3J299R46oSCNbw7EqQ1g6XEmbbkEmNCFJ9YeG9ZVsNhRdzLbNrqyerrpDKdvdV3GOIBHW+qEyTbuMDJW5ZIWYOklCjTvqaPwF63iU7hBJADgiJ8WH6186fvoq/gLx6N2zNxSXG0IOvISd6Rpxeyj9k63ImCHUSPAzJrQ8ftHChHVW7NWIIHMiI0OkwK5jsWt7KLtu1eDd5O0ORih/q7kTmHNTRUU+wJV0IDcsZjlUqW2B2PlG9argGM7aLV8DswpZm+wiasZ6cgOppOeDCD2J1GvYXQAw/lb1W8wRV150sYdbD/AFd7E94qx2tKxAWdCM7rmg7hV60HBFYzaQ34lxsriJZBLwbZVoAUxlKMOUaUfh/SW6RmYSqmASBMmemh2pR6K3RlbD4tFa2xIE+ySBHUhSeY2Imj7XCUS2beY28rCQ4JiBoMy7iCDmpkhJbGK+krEaAHowgkHxWBp5VDBrdvOHy4dl9uLamehBIkeKnUUixfo7iW1w4Vp1zI6nTrBO3nTThdjE4cFirXLw7rFLbZRO0a/WFdZMRqImi/ma2gnjXEjYydqEC65VCLnc9EEd1erHTpJobH8bBKh1RVChiiqDBbqToNNzzo6/aLsHMi4dXtXRKtA9gt6pOmkxyrL8b4Fdv3BcKm0D7BIjTrJ0pdBXyJ4/0js2lYWUs5yZ/dsAREQSCC00COKRazHBYXvDkr7H+/VF3gF8uPqwV+1nTXy71Nv2deKn6uSAuUAqRpMjQ1vnQXoAwHGS720Nq2oMhQA2hHLvMSNKa8Nxtq47/RybV4aPbPqudtOQNKbvDcRYzXrtorBBUwYHh0pJxdXF4lDl1zk+YkCtVsjftDX0hw15Edu0uNmOx3T+GB99Zizcc3Rn7onc71v/R/iy4iwxukdopCMSNCDtm6idJ5UvxXoj2Zdroa4u6weX4+dFfMZpsTDhnahXRQWJIJOgkc/eKYa2bZ7e4l5J/dxI+J/Coq5uI+GI7IkfVxOsa61m3uXLhCse8DlA+WtFBbocZsPdXLbU4Yg6yMynpJ3FR/ZLf73b+P+VVcK4ddByDUTqeRrRfsB/sityMoWiV+82ZhkDMTCiSI6DfQ8pr2H7FXa0LbQo7S66tozKPV7wkgHbxqWIwV55KsCfER5HSrcPdm27d1sRogLd0PHeIAPtePOgn8CjikVHC23tXUzOpYLehl1zW+4x05sjAkfwCquC4BbBa52gbORbVMxWZguR1YCIHU0NwLiBa+huxmLZSDIKh+42/RT8qMTAsmVGK5rCnMNJFxpYk8+Y+FKqSJe89D7g2It4jtsDikBIOa33vXXdTO4aINAcV9G0CDDsSFkm078jyAYab7gwdaU8cW4VtYu0AL1lgrFdJWO7+Ip+3FzcCPBaxeGW4CuYWrg5sPsMN/KntDuPHTM7wLDsrNYxKuFt5rjPO1tRJ35chHMgVba4wmMLtdVGtkgdhdAi3pCi2w1WAIrTcUw2Sx2FoKbjgF7LNM29e7bJ3+1G+i1jsDwTNcu4e2GIdT3SIdCO8GM+z48qwvGmOsFwyyisq3CgIDLavNKKAYOS5yBkDvbVquFYe4badqcj+xmKMWA9gQQGkbPPQUg4Bwe5hkKuRiWZToxHZJpIC5hNwkxJMKOjb0acDxA3BctXdMqhlcgiQNSZ0OpO0bCg5Jdj8XpUDYb0oRme39HFi6HgW2JXPGwZliGHQiOlHY30iRXCXkcGDA0PmwOjRy31ijuI8JS9/tF9AL9tSvaWtZB2YrzI26j31k7gaWKvbxaRC282Vx1y5oINa7VhquyCHCguov3lFw6B5YK06Mp3GvjFSxOBs3h2b3bVy8mgOqtpyM/KT8KC4lw1WVFQOrLOZHBzAEciBBg8xVd24g7NrtrtCDlYr60xufdStWK0eXB3sP3bKhl2KSNZ8CfuqjGcLeAwVkQ65SJynz2INNOOcVVBaYAnLoGbRiDsrAjWOtcwyhjManWATl942oqzRi/Id6N8GVLJa9LAkHLJK/4aQelfdug2ypRvZj1Y0+FNOP8TvJoTkBEACkeH4gFNglc2jCG6hiNfjTPwCVWkC8Jxot3I5uMp6a+qQPOtN6M8ZxCqcPiEuFCe7dZCchnnpqh+VKMZgcOIuFbvKCmUgR51XxDjINyVvYnKwByggAeG9YG0OfSTgN7ML2HBZ7ZlrUyQB7Vs+2p6b0i9JOHqHTEpIS/HdjVX9sHoaacE45nuLhmuXFYGbN0mSh3hyPYO3hNajD8RtYgNYxC5L6H6xIGYlTo68mBHTcUjdBXtCLhShlAkqo5jSnPY/+K3xqm7hihe5ZtfSQvshoKHo1uAaE/wBZsX/ua/4P/bSpHS5xDLGJUQApDZdTzpP6T4AsA8kDMD7/AMKWY/j7vJRQoI05SJEkfLSqm9ImIyPJBEd4aE1bwRySikXXmFw2wXi6rTnUTm89N+U1ouJcNH0i/cX1r+R2PgUDQOm9Z3CBDc+rYxlJg84rWXr0QswTatxPUKBHjMR5xQarZNR2jvDbdtfqtCWBBnXUaqfKalhbydrdtuItZC10DTLERtzMhffS5TcLBU1eR3UAk/AzHWmfEnsYZfrlz4i6yu6TKSFEBoPeAJLZdpImYApqGcrKMdhTfUjEsLcNmsXljvLuUQSJgbHYaa0j9IuLu2GyoDbVWXOc5Nxhrl7Zh62oPd2HKu4/jedybjkmYURqs9IGg20G1DcO7Fzes9ncPbWzqwaMyS4321HzocaC5KqG3ozx1LpFonvAT7l8a01viiE5FPe5isD6GWS9u4ywo0QHTTZm38Mo/vVusK/ZIoPLTMaChY6yPsaYbGACYnTUfrrWP45wcC4uJXu22HqMpLK3NYHP7960Fy5lEqJE6/Op4PiLZoy58xgoNz5eNMsSV0BzbBfRPi+Fs27gvWcrqCZ3MHlvpWUui5c1W4UDsRbtWlBc9NvvrW4ngtoXe0d1FvMe0IgT7IRjsInxJJ0FK8ZjLGHVrWDtakA5pILKejHUj+FYpK8GvyZtfRhkbNib6/SNStoHOQP4vH7vGtNhsAyKAVgEafDes0QxupdUhSJJMaQBt91HcR47KqGJVuk7eUUyoyjQJjMWLlzsrmqg908x0pbj7HcG8rcZRPioP4UNicUGczJ8RvNNcJixftKwAzB1Dj+KCs+8RStUTdWKrDsrW13VtwdgNyfvq+zbfEvcuW0Atg5VAEnpOnOmPEOC3Agi2b7ERlQwQDvJjbrFOrVprNtbIuWcOGIlUMufCBJ16k0z0gpW6E2B9HjYtnMyrecRLnULykCTTtOE28ZYC27wN21CNcg54GuQNAzgcm35Gg8fkttltoXuHd7k5QPtZRv4SaR8Q446lezuEZDoRpBHQDQUiVhk1FDriGKF4B7d9YtmO1DFHRh1mAwPQx4UL+28V/8AdbXxH5VDB2UxyOzEJdbS6BoGM925GymdCR113rn/AMPH6/dRVLRNyb2jM4Pv3EAPd67EmDvO55URjbNxFhrbsPtDVRykwPHTajeF4JVuhQCd4zamfCNq2eFtMIUKCSIgCSfhr7qLWwpXo+dcJw4uXEYgaN3jJnKBOsfrWtrxXhD3il245sWlRBnkyTlHdRfablV44XhsJc7RwDeOnZKe6pJHrkaA6Duj30ZjMQbwOfvKREcgPDpSt72FRuwe0QQzqDbsDW/MC5cIMqlxh7LkjurA9bes7xCy963nzG5fTEZmg8ruuUeAKjTlTF8M2GtrhSWNp57a7zRnP1ZPQW4Wf5moLhWIKMVckG22W4uk90/PUb+NZN9FOEWD4fhJshnvO+ZtQoaADPUc6E4bjbi4hCzvC3QO8SQVJiN9dDTbjHeI5gid6q4VaVCcTcEpb0Veb3PZUeXrE8oHUUinK9l8mGHFOIFcuLh8ZZs6GzaJBJ5s7S7DXkYXyWtn9LU52DAosAkmN5+O331884jiCcWpxC5lIXOEIBAI2XeAJG/IV9E9DlRrLxh1sgYjs1UnOWFoGTLCAMzbgDY9asnSs4469kdYUILKlmIVu8xOggju6nQbE++l13i9hVcq57Nf3jqN52UE+ux5AAjnpSPiuH+k4lxdxMIJYrbGYqo0lm9VOQC6nYRUOB34SEGW1mbIX9ZSvPNsGIAnzpZzZaMeTpF3HTduBT3cLYBBDXWiehj17jeMfAUBg8bhkJcBrigwbl0EJPS1aBlz4sY8Kt4vbtYhcwcvcURPeOswNSOZn4UFguEMoDXj2TRPZeu58xmAQfza+FCM7Xk0oVLtD79oviW/d6KsqNAqzsWgRm0mBtXcOr5YGGkgydV75nXnO3lSOzx5cOwtdkwB1DZpPQzy332pti7lq6O8FeNYjUeY/Kjf8AtPo6b5tOTcw62k3JNsk/L3bTQ7ces3yUZMiJDZh6rLmABgAMPfVlrjDIuWyVVT0mfhMfCh8Ni8Q7HNatssHvQBJ5Aneg5NInOSSJ+kd0PbDBWVCAc1thP98bwaE4HiLat3RKNpn9pT79jTEWVAE4Qa7lGMQNZJ2AHU17BYKwxNy2rSDrDqwPuIWffSuVjK3tC/FWrgZjeuQn221LdAo3Pu0pJi1DwEWMxPmYiNtBW3xfC0uBYvMl9TmQvbn+6wQmR5Uob0fZnVWxNnQwQGysSfZAcAEkUUwON6YBwDCv8ASbVvDgXLx9f7KqfWB8Ir6r/qXa+2/wD5ppZbwY4dhWNq3GIujYQWQHSSRuaxnb4jpe/4/wAqfrsygvDKsL/SV/mP41veA/vj/ZmvV6qsnDyfP8d63978RWkwXs+f416vVy+S8PIH6R74zyu/jSbG/wBKxPl/+JK9Xqy7Y78ADbr5fnTni39Gwflc/wCc16vVSXum8ox3FP3jfy2//TSvq93+i3fK9/6r16vUTniYH0S/od7+az97VRj/AFD/ADXP+mvV6hP3h8XuD/0R/pWE87n/ACCgh++uf2n/AFV6vVvABfx3983kf+Y0w4d66fyfgK9XqWfuk8f+UrHrj+atTgPVXyP316vVOXSFzlXGf6M/mn30BwT+kD+avV6su2dGH/GjWJ+8P8n40twn7+z/AG//AO1er1Fe+hH/AJH9BP8A6SP/AJuf7Jfvaiq9Xq6Z9jR6P//Z"/>
          <p:cNvSpPr>
            <a:spLocks noChangeAspect="1" noChangeArrowheads="1"/>
          </p:cNvSpPr>
          <p:nvPr/>
        </p:nvSpPr>
        <p:spPr bwMode="auto">
          <a:xfrm>
            <a:off x="155575" y="-1905000"/>
            <a:ext cx="2705100" cy="3981450"/>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32" name="Picture 3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16020" y="6294330"/>
            <a:ext cx="978144" cy="459302"/>
          </a:xfrm>
          <a:prstGeom prst="rect">
            <a:avLst/>
          </a:prstGeom>
        </p:spPr>
      </p:pic>
      <p:sp>
        <p:nvSpPr>
          <p:cNvPr id="34" name="Title 1"/>
          <p:cNvSpPr>
            <a:spLocks noGrp="1"/>
          </p:cNvSpPr>
          <p:nvPr>
            <p:ph type="title"/>
          </p:nvPr>
        </p:nvSpPr>
        <p:spPr>
          <a:xfrm>
            <a:off x="457200" y="274638"/>
            <a:ext cx="8229600" cy="1143000"/>
          </a:xfrm>
        </p:spPr>
        <p:txBody>
          <a:bodyPr>
            <a:noAutofit/>
          </a:bodyPr>
          <a:lstStyle/>
          <a:p>
            <a:r>
              <a:rPr lang="en-US" sz="3600" dirty="0" smtClean="0">
                <a:solidFill>
                  <a:srgbClr val="583F34"/>
                </a:solidFill>
              </a:rPr>
              <a:t>What we’ve learned about organisms so far..</a:t>
            </a:r>
            <a:endParaRPr lang="en-US" sz="3600" dirty="0">
              <a:solidFill>
                <a:srgbClr val="583F34"/>
              </a:solidFill>
            </a:endParaRPr>
          </a:p>
        </p:txBody>
      </p:sp>
      <p:sp>
        <p:nvSpPr>
          <p:cNvPr id="35" name="Content Placeholder 2"/>
          <p:cNvSpPr>
            <a:spLocks noGrp="1"/>
          </p:cNvSpPr>
          <p:nvPr>
            <p:ph idx="1"/>
          </p:nvPr>
        </p:nvSpPr>
        <p:spPr>
          <a:xfrm>
            <a:off x="457200" y="1694330"/>
            <a:ext cx="8229600" cy="3173506"/>
          </a:xfrm>
        </p:spPr>
        <p:txBody>
          <a:bodyPr/>
          <a:lstStyle/>
          <a:p>
            <a:pPr defTabSz="914400">
              <a:spcBef>
                <a:spcPts val="0"/>
              </a:spcBef>
              <a:spcAft>
                <a:spcPts val="600"/>
              </a:spcAft>
            </a:pPr>
            <a:r>
              <a:rPr lang="en-US" dirty="0" smtClean="0">
                <a:solidFill>
                  <a:srgbClr val="5FAF29"/>
                </a:solidFill>
              </a:rPr>
              <a:t>We figured out:</a:t>
            </a:r>
          </a:p>
          <a:p>
            <a:pPr lvl="1" defTabSz="914400">
              <a:spcBef>
                <a:spcPts val="0"/>
              </a:spcBef>
              <a:spcAft>
                <a:spcPts val="600"/>
              </a:spcAft>
            </a:pPr>
            <a:r>
              <a:rPr lang="en-US" dirty="0" smtClean="0">
                <a:solidFill>
                  <a:srgbClr val="5FAF29"/>
                </a:solidFill>
              </a:rPr>
              <a:t>how organisms survive through processes that go on in their cells</a:t>
            </a:r>
            <a:endParaRPr lang="en-US" dirty="0">
              <a:solidFill>
                <a:srgbClr val="5FAF29"/>
              </a:solidFill>
            </a:endParaRPr>
          </a:p>
          <a:p>
            <a:pPr lvl="1" defTabSz="914400">
              <a:spcBef>
                <a:spcPts val="0"/>
              </a:spcBef>
              <a:spcAft>
                <a:spcPts val="600"/>
              </a:spcAft>
            </a:pPr>
            <a:r>
              <a:rPr lang="en-US" dirty="0" smtClean="0">
                <a:solidFill>
                  <a:srgbClr val="5FAF29"/>
                </a:solidFill>
              </a:rPr>
              <a:t>what organisms and cells take in and give off</a:t>
            </a:r>
          </a:p>
          <a:p>
            <a:pPr lvl="1" defTabSz="914400">
              <a:spcBef>
                <a:spcPts val="0"/>
              </a:spcBef>
              <a:spcAft>
                <a:spcPts val="600"/>
              </a:spcAft>
            </a:pPr>
            <a:r>
              <a:rPr lang="en-US" dirty="0" smtClean="0">
                <a:solidFill>
                  <a:srgbClr val="5FAF29"/>
                </a:solidFill>
              </a:rPr>
              <a:t>what is needed for organisms to grow, reproduce, and maintain their bodies. </a:t>
            </a:r>
          </a:p>
        </p:txBody>
      </p:sp>
    </p:spTree>
    <p:extLst>
      <p:ext uri="{BB962C8B-B14F-4D97-AF65-F5344CB8AC3E}">
        <p14:creationId xmlns:p14="http://schemas.microsoft.com/office/powerpoint/2010/main" val="366015859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16020" y="6294330"/>
            <a:ext cx="978144" cy="459302"/>
          </a:xfrm>
          <a:prstGeom prst="rect">
            <a:avLst/>
          </a:prstGeom>
        </p:spPr>
      </p:pic>
      <p:sp>
        <p:nvSpPr>
          <p:cNvPr id="6" name="Title 1"/>
          <p:cNvSpPr txBox="1">
            <a:spLocks/>
          </p:cNvSpPr>
          <p:nvPr/>
        </p:nvSpPr>
        <p:spPr>
          <a:xfrm>
            <a:off x="457200" y="4986587"/>
            <a:ext cx="8229600" cy="1699340"/>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3200" dirty="0" smtClean="0"/>
              <a:t>So, how are organisms getting the stuff they need to survive from the ecosystem in which they live?</a:t>
            </a:r>
            <a:endParaRPr lang="en-US" sz="3200" dirty="0"/>
          </a:p>
        </p:txBody>
      </p:sp>
      <p:sp>
        <p:nvSpPr>
          <p:cNvPr id="8" name="TextBox 7"/>
          <p:cNvSpPr txBox="1"/>
          <p:nvPr/>
        </p:nvSpPr>
        <p:spPr>
          <a:xfrm>
            <a:off x="1080113" y="348778"/>
            <a:ext cx="5596548" cy="1569660"/>
          </a:xfrm>
          <a:prstGeom prst="rect">
            <a:avLst/>
          </a:prstGeom>
          <a:noFill/>
        </p:spPr>
        <p:txBody>
          <a:bodyPr wrap="square" rtlCol="0">
            <a:spAutoFit/>
          </a:bodyPr>
          <a:lstStyle/>
          <a:p>
            <a:pPr marL="301625" indent="-269875">
              <a:spcAft>
                <a:spcPts val="600"/>
              </a:spcAft>
              <a:buFont typeface="+mj-lt"/>
              <a:buAutoNum type="arabicPeriod"/>
            </a:pPr>
            <a:r>
              <a:rPr lang="en-US" sz="2400" dirty="0" smtClean="0">
                <a:solidFill>
                  <a:srgbClr val="583F34"/>
                </a:solidFill>
              </a:rPr>
              <a:t>Individually</a:t>
            </a:r>
            <a:r>
              <a:rPr lang="en-US" sz="2400" dirty="0">
                <a:solidFill>
                  <a:srgbClr val="583F34"/>
                </a:solidFill>
              </a:rPr>
              <a:t>, write down some things you remember about what we learned and figured out during our Isle Royale studies. </a:t>
            </a:r>
            <a:r>
              <a:rPr lang="en-US" dirty="0" smtClean="0">
                <a:solidFill>
                  <a:srgbClr val="583F34"/>
                </a:solidFill>
              </a:rPr>
              <a:t>(MC Doodle Sheet box A)</a:t>
            </a:r>
          </a:p>
        </p:txBody>
      </p:sp>
      <p:sp>
        <p:nvSpPr>
          <p:cNvPr id="11" name="TextBox 10"/>
          <p:cNvSpPr txBox="1"/>
          <p:nvPr/>
        </p:nvSpPr>
        <p:spPr>
          <a:xfrm>
            <a:off x="879994" y="3992082"/>
            <a:ext cx="8114170" cy="954107"/>
          </a:xfrm>
          <a:prstGeom prst="rect">
            <a:avLst/>
          </a:prstGeom>
          <a:noFill/>
        </p:spPr>
        <p:txBody>
          <a:bodyPr wrap="square" rtlCol="0">
            <a:spAutoFit/>
          </a:bodyPr>
          <a:lstStyle/>
          <a:p>
            <a:r>
              <a:rPr lang="en-US" sz="2800" dirty="0" smtClean="0"/>
              <a:t>What were some of the main ideas that came out of our studies of these two ecosystems? Make a list </a:t>
            </a:r>
            <a:r>
              <a:rPr lang="en-US" sz="1900" dirty="0" smtClean="0"/>
              <a:t>(Box C)</a:t>
            </a:r>
            <a:r>
              <a:rPr lang="en-US" sz="2400" dirty="0" smtClean="0"/>
              <a:t>.</a:t>
            </a:r>
            <a:endParaRPr lang="en-US" sz="2400" dirty="0"/>
          </a:p>
        </p:txBody>
      </p:sp>
      <p:pic>
        <p:nvPicPr>
          <p:cNvPr id="5" name="Picture 4"/>
          <p:cNvPicPr>
            <a:picLocks noChangeAspect="1"/>
          </p:cNvPicPr>
          <p:nvPr/>
        </p:nvPicPr>
        <p:blipFill>
          <a:blip r:embed="rId4"/>
          <a:stretch>
            <a:fillRect/>
          </a:stretch>
        </p:blipFill>
        <p:spPr>
          <a:xfrm>
            <a:off x="6818312" y="611208"/>
            <a:ext cx="2023707" cy="881927"/>
          </a:xfrm>
          <a:prstGeom prst="rect">
            <a:avLst/>
          </a:prstGeom>
        </p:spPr>
      </p:pic>
      <p:pic>
        <p:nvPicPr>
          <p:cNvPr id="9" name="Picture 8"/>
          <p:cNvPicPr>
            <a:picLocks noChangeAspect="1"/>
          </p:cNvPicPr>
          <p:nvPr/>
        </p:nvPicPr>
        <p:blipFill>
          <a:blip r:embed="rId5"/>
          <a:stretch>
            <a:fillRect/>
          </a:stretch>
        </p:blipFill>
        <p:spPr>
          <a:xfrm>
            <a:off x="6813470" y="2180868"/>
            <a:ext cx="2330530" cy="945057"/>
          </a:xfrm>
          <a:prstGeom prst="rect">
            <a:avLst/>
          </a:prstGeom>
        </p:spPr>
      </p:pic>
      <p:pic>
        <p:nvPicPr>
          <p:cNvPr id="14" name="pasted-image.pdf"/>
          <p:cNvPicPr>
            <a:picLocks noChangeAspect="1"/>
          </p:cNvPicPr>
          <p:nvPr/>
        </p:nvPicPr>
        <p:blipFill>
          <a:blip r:embed="rId6">
            <a:duotone>
              <a:schemeClr val="accent3">
                <a:shade val="45000"/>
                <a:satMod val="135000"/>
              </a:schemeClr>
              <a:prstClr val="white"/>
            </a:duotone>
            <a:extLst/>
          </a:blip>
          <a:stretch>
            <a:fillRect/>
          </a:stretch>
        </p:blipFill>
        <p:spPr>
          <a:xfrm>
            <a:off x="391530" y="611208"/>
            <a:ext cx="546933" cy="551424"/>
          </a:xfrm>
          <a:prstGeom prst="rect">
            <a:avLst/>
          </a:prstGeom>
          <a:ln w="12700">
            <a:miter lim="400000"/>
          </a:ln>
        </p:spPr>
      </p:pic>
      <p:pic>
        <p:nvPicPr>
          <p:cNvPr id="17" name="pasted-image.pdf"/>
          <p:cNvPicPr>
            <a:picLocks noChangeAspect="1"/>
          </p:cNvPicPr>
          <p:nvPr/>
        </p:nvPicPr>
        <p:blipFill>
          <a:blip r:embed="rId7">
            <a:duotone>
              <a:schemeClr val="accent3">
                <a:shade val="45000"/>
                <a:satMod val="135000"/>
              </a:schemeClr>
              <a:prstClr val="white"/>
            </a:duotone>
            <a:extLst/>
          </a:blip>
          <a:stretch>
            <a:fillRect/>
          </a:stretch>
        </p:blipFill>
        <p:spPr>
          <a:xfrm>
            <a:off x="391530" y="1965577"/>
            <a:ext cx="508329" cy="646995"/>
          </a:xfrm>
          <a:prstGeom prst="rect">
            <a:avLst/>
          </a:prstGeom>
          <a:ln w="12700">
            <a:miter lim="400000"/>
          </a:ln>
        </p:spPr>
      </p:pic>
      <p:pic>
        <p:nvPicPr>
          <p:cNvPr id="19" name="pasted-image.pdf"/>
          <p:cNvPicPr>
            <a:picLocks noChangeAspect="1"/>
          </p:cNvPicPr>
          <p:nvPr/>
        </p:nvPicPr>
        <p:blipFill>
          <a:blip r:embed="rId8">
            <a:duotone>
              <a:schemeClr val="accent3">
                <a:shade val="45000"/>
                <a:satMod val="135000"/>
              </a:schemeClr>
              <a:prstClr val="white"/>
            </a:duotone>
            <a:extLst>
              <a:ext uri="{BEBA8EAE-BF5A-486C-A8C5-ECC9F3942E4B}">
                <a14:imgProps xmlns:a14="http://schemas.microsoft.com/office/drawing/2010/main">
                  <a14:imgLayer r:embed="rId9">
                    <a14:imgEffect>
                      <a14:saturation sat="200000"/>
                    </a14:imgEffect>
                  </a14:imgLayer>
                </a14:imgProps>
              </a:ext>
            </a:extLst>
          </a:blip>
          <a:stretch>
            <a:fillRect/>
          </a:stretch>
        </p:blipFill>
        <p:spPr>
          <a:xfrm>
            <a:off x="186551" y="3951543"/>
            <a:ext cx="541298" cy="545743"/>
          </a:xfrm>
          <a:prstGeom prst="rect">
            <a:avLst/>
          </a:prstGeom>
          <a:ln w="12700">
            <a:miter lim="400000"/>
          </a:ln>
        </p:spPr>
      </p:pic>
      <p:sp>
        <p:nvSpPr>
          <p:cNvPr id="20" name="TextBox 19"/>
          <p:cNvSpPr txBox="1"/>
          <p:nvPr/>
        </p:nvSpPr>
        <p:spPr>
          <a:xfrm>
            <a:off x="1080113" y="1925183"/>
            <a:ext cx="5596548" cy="1200329"/>
          </a:xfrm>
          <a:prstGeom prst="rect">
            <a:avLst/>
          </a:prstGeom>
          <a:noFill/>
        </p:spPr>
        <p:txBody>
          <a:bodyPr wrap="square" rtlCol="0">
            <a:spAutoFit/>
          </a:bodyPr>
          <a:lstStyle/>
          <a:p>
            <a:pPr marL="238125" indent="-206375">
              <a:spcAft>
                <a:spcPts val="600"/>
              </a:spcAft>
            </a:pPr>
            <a:r>
              <a:rPr lang="en-US" sz="2400" dirty="0" smtClean="0">
                <a:solidFill>
                  <a:srgbClr val="583F34"/>
                </a:solidFill>
              </a:rPr>
              <a:t>2. In </a:t>
            </a:r>
            <a:r>
              <a:rPr lang="en-US" sz="2400" dirty="0">
                <a:solidFill>
                  <a:srgbClr val="583F34"/>
                </a:solidFill>
              </a:rPr>
              <a:t>your small group, have a dialogue in which you share your recollections (add to your lists). </a:t>
            </a:r>
            <a:endParaRPr lang="en-US" dirty="0">
              <a:solidFill>
                <a:srgbClr val="583F34"/>
              </a:solidFill>
            </a:endParaRPr>
          </a:p>
        </p:txBody>
      </p:sp>
      <p:sp>
        <p:nvSpPr>
          <p:cNvPr id="21" name="TextBox 20"/>
          <p:cNvSpPr txBox="1"/>
          <p:nvPr/>
        </p:nvSpPr>
        <p:spPr>
          <a:xfrm>
            <a:off x="1080113" y="3132257"/>
            <a:ext cx="6045310" cy="830997"/>
          </a:xfrm>
          <a:prstGeom prst="rect">
            <a:avLst/>
          </a:prstGeom>
          <a:noFill/>
        </p:spPr>
        <p:txBody>
          <a:bodyPr wrap="square" rtlCol="0">
            <a:spAutoFit/>
          </a:bodyPr>
          <a:lstStyle/>
          <a:p>
            <a:r>
              <a:rPr lang="en-US" sz="2400" dirty="0" smtClean="0">
                <a:solidFill>
                  <a:srgbClr val="583F34"/>
                </a:solidFill>
              </a:rPr>
              <a:t>3. Now</a:t>
            </a:r>
            <a:r>
              <a:rPr lang="en-US" sz="2400" dirty="0">
                <a:solidFill>
                  <a:srgbClr val="583F34"/>
                </a:solidFill>
              </a:rPr>
              <a:t>, do the same for what we studied about the Galapagos Islands</a:t>
            </a:r>
            <a:r>
              <a:rPr lang="en-US" dirty="0" smtClean="0">
                <a:solidFill>
                  <a:srgbClr val="583F34"/>
                </a:solidFill>
              </a:rPr>
              <a:t>. </a:t>
            </a:r>
            <a:r>
              <a:rPr lang="en-US" dirty="0">
                <a:solidFill>
                  <a:srgbClr val="583F34"/>
                </a:solidFill>
              </a:rPr>
              <a:t>(MC Doodle Sheet box B</a:t>
            </a:r>
            <a:r>
              <a:rPr lang="en-US" dirty="0" smtClean="0">
                <a:solidFill>
                  <a:srgbClr val="583F34"/>
                </a:solidFill>
              </a:rPr>
              <a:t>)</a:t>
            </a:r>
            <a:endParaRPr lang="en-US" dirty="0"/>
          </a:p>
        </p:txBody>
      </p:sp>
    </p:spTree>
    <p:extLst>
      <p:ext uri="{BB962C8B-B14F-4D97-AF65-F5344CB8AC3E}">
        <p14:creationId xmlns:p14="http://schemas.microsoft.com/office/powerpoint/2010/main" val="1757835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9"/>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37" presetClass="entr" presetSubtype="0" fill="hold" grpId="0" nodeType="click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fade">
                                      <p:cBhvr>
                                        <p:cTn id="33" dur="1000"/>
                                        <p:tgtEl>
                                          <p:spTgt spid="6"/>
                                        </p:tgtEl>
                                      </p:cBhvr>
                                    </p:animEffect>
                                    <p:anim calcmode="lin" valueType="num">
                                      <p:cBhvr>
                                        <p:cTn id="34" dur="1000" fill="hold"/>
                                        <p:tgtEl>
                                          <p:spTgt spid="6"/>
                                        </p:tgtEl>
                                        <p:attrNameLst>
                                          <p:attrName>ppt_x</p:attrName>
                                        </p:attrNameLst>
                                      </p:cBhvr>
                                      <p:tavLst>
                                        <p:tav tm="0">
                                          <p:val>
                                            <p:strVal val="#ppt_x"/>
                                          </p:val>
                                        </p:tav>
                                        <p:tav tm="100000">
                                          <p:val>
                                            <p:strVal val="#ppt_x"/>
                                          </p:val>
                                        </p:tav>
                                      </p:tavLst>
                                    </p:anim>
                                    <p:anim calcmode="lin" valueType="num">
                                      <p:cBhvr>
                                        <p:cTn id="35" dur="900" decel="100000" fill="hold"/>
                                        <p:tgtEl>
                                          <p:spTgt spid="6"/>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11" grpId="0"/>
      <p:bldP spid="20" grpId="0"/>
      <p:bldP spid="2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solidFill>
                  <a:srgbClr val="583F34"/>
                </a:solidFill>
              </a:rPr>
              <a:t>To explore this, let’s start with a small, simple ecosystem..</a:t>
            </a:r>
            <a:endParaRPr lang="en-US" sz="3600" dirty="0">
              <a:solidFill>
                <a:srgbClr val="583F34"/>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16020" y="6294330"/>
            <a:ext cx="978144" cy="459302"/>
          </a:xfrm>
          <a:prstGeom prst="rect">
            <a:avLst/>
          </a:prstGeom>
        </p:spPr>
      </p:pic>
      <p:pic>
        <p:nvPicPr>
          <p:cNvPr id="9" name="Content Placeholder 8"/>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282388" y="2097741"/>
            <a:ext cx="4531659" cy="2945578"/>
          </a:xfrm>
        </p:spPr>
      </p:pic>
      <p:sp>
        <p:nvSpPr>
          <p:cNvPr id="11" name="Title 1"/>
          <p:cNvSpPr txBox="1">
            <a:spLocks/>
          </p:cNvSpPr>
          <p:nvPr/>
        </p:nvSpPr>
        <p:spPr>
          <a:xfrm>
            <a:off x="5154706" y="2003947"/>
            <a:ext cx="3532094" cy="3133165"/>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3600" dirty="0" smtClean="0">
                <a:solidFill>
                  <a:srgbClr val="5FAF29"/>
                </a:solidFill>
              </a:rPr>
              <a:t>Inside the ecosystem are: shrimp, algae, and bacteria.</a:t>
            </a:r>
          </a:p>
        </p:txBody>
      </p:sp>
      <p:sp>
        <p:nvSpPr>
          <p:cNvPr id="3" name="TextBox 2"/>
          <p:cNvSpPr txBox="1"/>
          <p:nvPr/>
        </p:nvSpPr>
        <p:spPr>
          <a:xfrm>
            <a:off x="1040709" y="5614416"/>
            <a:ext cx="6975311" cy="830997"/>
          </a:xfrm>
          <a:prstGeom prst="rect">
            <a:avLst/>
          </a:prstGeom>
          <a:noFill/>
        </p:spPr>
        <p:txBody>
          <a:bodyPr wrap="square" rtlCol="0">
            <a:spAutoFit/>
          </a:bodyPr>
          <a:lstStyle/>
          <a:p>
            <a:r>
              <a:rPr lang="en-US" sz="2400" dirty="0" smtClean="0"/>
              <a:t>Write down some things you notice and some things you wonder about. </a:t>
            </a:r>
            <a:r>
              <a:rPr lang="en-US" dirty="0" smtClean="0"/>
              <a:t>(MC Doodle Sheet boxes D and E.)</a:t>
            </a:r>
            <a:endParaRPr lang="en-US" dirty="0"/>
          </a:p>
        </p:txBody>
      </p:sp>
      <p:pic>
        <p:nvPicPr>
          <p:cNvPr id="8" name="pasted-image.pdf"/>
          <p:cNvPicPr>
            <a:picLocks noChangeAspect="1"/>
          </p:cNvPicPr>
          <p:nvPr/>
        </p:nvPicPr>
        <p:blipFill>
          <a:blip r:embed="rId5">
            <a:duotone>
              <a:schemeClr val="accent3">
                <a:shade val="45000"/>
                <a:satMod val="135000"/>
              </a:schemeClr>
              <a:prstClr val="white"/>
            </a:duotone>
            <a:extLst/>
          </a:blip>
          <a:stretch>
            <a:fillRect/>
          </a:stretch>
        </p:blipFill>
        <p:spPr>
          <a:xfrm>
            <a:off x="282388" y="5486794"/>
            <a:ext cx="546933" cy="551424"/>
          </a:xfrm>
          <a:prstGeom prst="rect">
            <a:avLst/>
          </a:prstGeom>
          <a:ln w="12700">
            <a:miter lim="400000"/>
          </a:ln>
        </p:spPr>
      </p:pic>
    </p:spTree>
    <p:extLst>
      <p:ext uri="{BB962C8B-B14F-4D97-AF65-F5344CB8AC3E}">
        <p14:creationId xmlns:p14="http://schemas.microsoft.com/office/powerpoint/2010/main" val="16070573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37" presetClass="entr" presetSubtype="0"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
                                          </p:val>
                                        </p:tav>
                                        <p:tav tm="100000">
                                          <p:val>
                                            <p:strVal val="#ppt_x"/>
                                          </p:val>
                                        </p:tav>
                                      </p:tavLst>
                                    </p:anim>
                                    <p:anim calcmode="lin" valueType="num">
                                      <p:cBhvr>
                                        <p:cTn id="15" dur="900" decel="100000" fill="hold"/>
                                        <p:tgtEl>
                                          <p:spTgt spid="3"/>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3"/>
                                        </p:tgtEl>
                                        <p:attrNameLst>
                                          <p:attrName>ppt_y</p:attrName>
                                        </p:attrNameLst>
                                      </p:cBhvr>
                                      <p:tavLst>
                                        <p:tav tm="0">
                                          <p:val>
                                            <p:strVal val="#ppt_y-.03"/>
                                          </p:val>
                                        </p:tav>
                                        <p:tav tm="100000">
                                          <p:val>
                                            <p:strVal val="#ppt_y"/>
                                          </p:val>
                                        </p:tav>
                                      </p:tavLst>
                                    </p:anim>
                                  </p:childTnLst>
                                </p:cTn>
                              </p:par>
                              <p:par>
                                <p:cTn id="17" presetID="37" presetClass="entr" presetSubtype="0" fill="hold"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1000"/>
                                        <p:tgtEl>
                                          <p:spTgt spid="8"/>
                                        </p:tgtEl>
                                      </p:cBhvr>
                                    </p:animEffect>
                                    <p:anim calcmode="lin" valueType="num">
                                      <p:cBhvr>
                                        <p:cTn id="20" dur="1000" fill="hold"/>
                                        <p:tgtEl>
                                          <p:spTgt spid="8"/>
                                        </p:tgtEl>
                                        <p:attrNameLst>
                                          <p:attrName>ppt_x</p:attrName>
                                        </p:attrNameLst>
                                      </p:cBhvr>
                                      <p:tavLst>
                                        <p:tav tm="0">
                                          <p:val>
                                            <p:strVal val="#ppt_x"/>
                                          </p:val>
                                        </p:tav>
                                        <p:tav tm="100000">
                                          <p:val>
                                            <p:strVal val="#ppt_x"/>
                                          </p:val>
                                        </p:tav>
                                      </p:tavLst>
                                    </p:anim>
                                    <p:anim calcmode="lin" valueType="num">
                                      <p:cBhvr>
                                        <p:cTn id="21" dur="900" decel="100000" fill="hold"/>
                                        <p:tgtEl>
                                          <p:spTgt spid="8"/>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3"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18807</TotalTime>
  <Words>6663</Words>
  <Application>Microsoft Macintosh PowerPoint</Application>
  <PresentationFormat>On-screen Show (4:3)</PresentationFormat>
  <Paragraphs>452</Paragraphs>
  <Slides>47</Slides>
  <Notes>46</Notes>
  <HiddenSlides>0</HiddenSlides>
  <MMClips>0</MMClips>
  <ScaleCrop>false</ScaleCrop>
  <HeadingPairs>
    <vt:vector size="4" baseType="variant">
      <vt:variant>
        <vt:lpstr>Theme</vt:lpstr>
      </vt:variant>
      <vt:variant>
        <vt:i4>1</vt:i4>
      </vt:variant>
      <vt:variant>
        <vt:lpstr>Slide Titles</vt:lpstr>
      </vt:variant>
      <vt:variant>
        <vt:i4>47</vt:i4>
      </vt:variant>
    </vt:vector>
  </HeadingPairs>
  <TitlesOfParts>
    <vt:vector size="48" baseType="lpstr">
      <vt:lpstr>Office Theme</vt:lpstr>
      <vt:lpstr>Matter Cycles</vt:lpstr>
      <vt:lpstr>PQM [For Teachers Only]</vt:lpstr>
      <vt:lpstr>Disclosure</vt:lpstr>
      <vt:lpstr>LS01 Teacher Resource: Learning Segment Description</vt:lpstr>
      <vt:lpstr>LS01 Teacher Resource: Materials and Resources</vt:lpstr>
      <vt:lpstr>LS01 Teacher Resource: Notes</vt:lpstr>
      <vt:lpstr>What we’ve learned about organisms so far..</vt:lpstr>
      <vt:lpstr>PowerPoint Presentation</vt:lpstr>
      <vt:lpstr>To explore this, let’s start with a small, simple ecosystem..</vt:lpstr>
      <vt:lpstr>What do you notice? (MC Doodle Sheet box D)</vt:lpstr>
      <vt:lpstr>What are you wondering about? (MC Doodle Sheet box E)</vt:lpstr>
      <vt:lpstr>Let’s develop a driving question</vt:lpstr>
      <vt:lpstr>LS01 Teacher Resource: Learning Segment Wrap-Up</vt:lpstr>
      <vt:lpstr>LS02 Teacher Resource: Learning Segment Description</vt:lpstr>
      <vt:lpstr>LS02 Teacher Resource: Materials and Resources</vt:lpstr>
      <vt:lpstr>Initial Model</vt:lpstr>
      <vt:lpstr>Initial Model Ideas (Class) (MC Doodle Sheet box F) </vt:lpstr>
      <vt:lpstr>Exploring Our Model Ideas</vt:lpstr>
      <vt:lpstr>Exploring Our Model Ideas (cont.)</vt:lpstr>
      <vt:lpstr>Let’s go back to our initial model…</vt:lpstr>
      <vt:lpstr>Let’s go back to our initial model…</vt:lpstr>
      <vt:lpstr>Organisms depend on one another in ecosystems.</vt:lpstr>
      <vt:lpstr>LS02 Teacher Resource: Learning Segment Wrap-Up</vt:lpstr>
      <vt:lpstr>LS03 Teacher Resource: Learning Segment Description</vt:lpstr>
      <vt:lpstr>LS03 Teacher Resource: Notes</vt:lpstr>
      <vt:lpstr>LS01 Teacher Resource: Materials and Resources</vt:lpstr>
      <vt:lpstr>Let’s use our model to make a prediction…</vt:lpstr>
      <vt:lpstr>How might we apply these same ideas to Isle Royale?</vt:lpstr>
      <vt:lpstr>The future of Isle Royale?</vt:lpstr>
      <vt:lpstr>PowerPoint Presentation</vt:lpstr>
      <vt:lpstr>PowerPoint Presentation</vt:lpstr>
      <vt:lpstr>PowerPoint Presentation</vt:lpstr>
      <vt:lpstr>Bringing it all together</vt:lpstr>
      <vt:lpstr>Let’s go back to our initial model…</vt:lpstr>
      <vt:lpstr>LS04 Teacher Resource: Learning Segment Wrap-Up</vt:lpstr>
      <vt:lpstr>LS04 Teacher Resource: Learning Segment Description</vt:lpstr>
      <vt:lpstr>LS04 Teacher Resource: Materials and Resources</vt:lpstr>
      <vt:lpstr>LS04 Teacher Resource: Notes</vt:lpstr>
      <vt:lpstr>We’ve generated ideas about how matter is cycled through the ecosphere and how the organisms within are interdependent on one another, but how is this related to Earth?</vt:lpstr>
      <vt:lpstr>LS04 Teacher Resource: Learning Segment Wrap-Up</vt:lpstr>
      <vt:lpstr>LS05 Teacher Resource: Learning Segment Description</vt:lpstr>
      <vt:lpstr>LS05 Teacher Resource: Materials and Resources</vt:lpstr>
      <vt:lpstr>LS05 Teacher Resource: Notes</vt:lpstr>
      <vt:lpstr>Using our class consensus model, answer the original question about the phenomenon: </vt:lpstr>
      <vt:lpstr>Going deeper on matter cycling on Earth</vt:lpstr>
      <vt:lpstr>Additional exploration of climate change</vt:lpstr>
      <vt:lpstr>LS05 Teacher Resource: Learning Segment Wrap-Up</vt:lpstr>
    </vt:vector>
  </TitlesOfParts>
  <Company>Tufts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Julia Gouvea</dc:creator>
  <cp:lastModifiedBy>Cynthia Passmore</cp:lastModifiedBy>
  <cp:revision>551</cp:revision>
  <dcterms:created xsi:type="dcterms:W3CDTF">2015-06-11T17:49:31Z</dcterms:created>
  <dcterms:modified xsi:type="dcterms:W3CDTF">2018-02-21T19:09:12Z</dcterms:modified>
</cp:coreProperties>
</file>